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4"/>
  </p:notesMasterIdLst>
  <p:sldIdLst>
    <p:sldId id="257" r:id="rId2"/>
    <p:sldId id="610" r:id="rId3"/>
    <p:sldId id="611" r:id="rId4"/>
    <p:sldId id="612" r:id="rId5"/>
    <p:sldId id="613" r:id="rId6"/>
    <p:sldId id="615" r:id="rId7"/>
    <p:sldId id="620" r:id="rId8"/>
    <p:sldId id="619" r:id="rId9"/>
    <p:sldId id="618" r:id="rId10"/>
    <p:sldId id="617" r:id="rId11"/>
    <p:sldId id="616" r:id="rId12"/>
    <p:sldId id="621" r:id="rId13"/>
    <p:sldId id="624" r:id="rId14"/>
    <p:sldId id="627" r:id="rId15"/>
    <p:sldId id="626" r:id="rId16"/>
    <p:sldId id="625" r:id="rId17"/>
    <p:sldId id="622" r:id="rId18"/>
    <p:sldId id="623" r:id="rId19"/>
    <p:sldId id="629" r:id="rId20"/>
    <p:sldId id="630" r:id="rId21"/>
    <p:sldId id="631" r:id="rId22"/>
    <p:sldId id="632" r:id="rId23"/>
    <p:sldId id="451" r:id="rId24"/>
    <p:sldId id="276" r:id="rId25"/>
    <p:sldId id="277" r:id="rId26"/>
    <p:sldId id="452" r:id="rId27"/>
    <p:sldId id="465" r:id="rId28"/>
    <p:sldId id="588" r:id="rId29"/>
    <p:sldId id="478" r:id="rId30"/>
    <p:sldId id="466" r:id="rId31"/>
    <p:sldId id="462" r:id="rId32"/>
    <p:sldId id="481" r:id="rId33"/>
    <p:sldId id="467" r:id="rId34"/>
    <p:sldId id="480" r:id="rId35"/>
    <p:sldId id="470" r:id="rId36"/>
    <p:sldId id="471" r:id="rId37"/>
    <p:sldId id="473" r:id="rId38"/>
    <p:sldId id="474" r:id="rId39"/>
    <p:sldId id="482" r:id="rId40"/>
    <p:sldId id="484" r:id="rId41"/>
    <p:sldId id="483" r:id="rId42"/>
    <p:sldId id="489" r:id="rId43"/>
    <p:sldId id="485" r:id="rId44"/>
    <p:sldId id="486" r:id="rId45"/>
    <p:sldId id="492" r:id="rId46"/>
    <p:sldId id="487" r:id="rId47"/>
    <p:sldId id="491" r:id="rId48"/>
    <p:sldId id="494" r:id="rId49"/>
    <p:sldId id="495" r:id="rId50"/>
    <p:sldId id="589" r:id="rId51"/>
    <p:sldId id="496" r:id="rId52"/>
    <p:sldId id="498" r:id="rId53"/>
    <p:sldId id="499" r:id="rId54"/>
    <p:sldId id="500" r:id="rId55"/>
    <p:sldId id="502" r:id="rId56"/>
    <p:sldId id="490" r:id="rId57"/>
    <p:sldId id="469" r:id="rId58"/>
    <p:sldId id="504" r:id="rId59"/>
    <p:sldId id="505" r:id="rId60"/>
    <p:sldId id="506" r:id="rId61"/>
    <p:sldId id="507" r:id="rId62"/>
    <p:sldId id="508" r:id="rId63"/>
    <p:sldId id="503" r:id="rId64"/>
    <p:sldId id="511" r:id="rId65"/>
    <p:sldId id="510" r:id="rId66"/>
    <p:sldId id="512" r:id="rId67"/>
    <p:sldId id="513" r:id="rId68"/>
    <p:sldId id="514" r:id="rId69"/>
    <p:sldId id="515" r:id="rId70"/>
    <p:sldId id="509" r:id="rId71"/>
    <p:sldId id="526" r:id="rId72"/>
    <p:sldId id="528" r:id="rId73"/>
    <p:sldId id="527" r:id="rId74"/>
    <p:sldId id="529" r:id="rId75"/>
    <p:sldId id="530" r:id="rId76"/>
    <p:sldId id="533" r:id="rId77"/>
    <p:sldId id="531" r:id="rId78"/>
    <p:sldId id="534" r:id="rId79"/>
    <p:sldId id="590" r:id="rId80"/>
    <p:sldId id="536" r:id="rId81"/>
    <p:sldId id="535" r:id="rId82"/>
    <p:sldId id="609" r:id="rId83"/>
    <p:sldId id="538" r:id="rId84"/>
    <p:sldId id="537" r:id="rId85"/>
    <p:sldId id="539" r:id="rId86"/>
    <p:sldId id="540" r:id="rId87"/>
    <p:sldId id="541" r:id="rId88"/>
    <p:sldId id="542" r:id="rId89"/>
    <p:sldId id="543" r:id="rId90"/>
    <p:sldId id="544" r:id="rId91"/>
    <p:sldId id="517" r:id="rId92"/>
    <p:sldId id="546" r:id="rId93"/>
    <p:sldId id="547" r:id="rId94"/>
    <p:sldId id="519" r:id="rId95"/>
    <p:sldId id="520" r:id="rId96"/>
    <p:sldId id="521" r:id="rId97"/>
    <p:sldId id="522" r:id="rId98"/>
    <p:sldId id="523" r:id="rId99"/>
    <p:sldId id="524" r:id="rId100"/>
    <p:sldId id="545" r:id="rId101"/>
    <p:sldId id="548" r:id="rId102"/>
    <p:sldId id="549" r:id="rId103"/>
    <p:sldId id="550" r:id="rId104"/>
    <p:sldId id="552" r:id="rId105"/>
    <p:sldId id="554" r:id="rId106"/>
    <p:sldId id="553" r:id="rId107"/>
    <p:sldId id="555" r:id="rId108"/>
    <p:sldId id="556" r:id="rId109"/>
    <p:sldId id="591" r:id="rId110"/>
    <p:sldId id="592" r:id="rId111"/>
    <p:sldId id="558" r:id="rId112"/>
    <p:sldId id="559" r:id="rId113"/>
    <p:sldId id="560" r:id="rId114"/>
    <p:sldId id="561" r:id="rId115"/>
    <p:sldId id="562" r:id="rId116"/>
    <p:sldId id="563" r:id="rId117"/>
    <p:sldId id="564" r:id="rId118"/>
    <p:sldId id="565" r:id="rId119"/>
    <p:sldId id="566" r:id="rId120"/>
    <p:sldId id="567" r:id="rId121"/>
    <p:sldId id="568" r:id="rId122"/>
    <p:sldId id="569" r:id="rId123"/>
    <p:sldId id="570" r:id="rId124"/>
    <p:sldId id="571" r:id="rId125"/>
    <p:sldId id="572" r:id="rId126"/>
    <p:sldId id="573" r:id="rId127"/>
    <p:sldId id="574" r:id="rId128"/>
    <p:sldId id="575" r:id="rId129"/>
    <p:sldId id="577" r:id="rId130"/>
    <p:sldId id="578" r:id="rId131"/>
    <p:sldId id="579" r:id="rId132"/>
    <p:sldId id="580" r:id="rId133"/>
    <p:sldId id="581" r:id="rId134"/>
    <p:sldId id="516" r:id="rId135"/>
    <p:sldId id="582" r:id="rId136"/>
    <p:sldId id="583" r:id="rId137"/>
    <p:sldId id="584" r:id="rId138"/>
    <p:sldId id="585" r:id="rId139"/>
    <p:sldId id="586" r:id="rId140"/>
    <p:sldId id="593" r:id="rId141"/>
    <p:sldId id="594" r:id="rId142"/>
    <p:sldId id="595" r:id="rId143"/>
    <p:sldId id="599" r:id="rId144"/>
    <p:sldId id="597" r:id="rId145"/>
    <p:sldId id="600" r:id="rId146"/>
    <p:sldId id="601" r:id="rId147"/>
    <p:sldId id="602" r:id="rId148"/>
    <p:sldId id="603" r:id="rId149"/>
    <p:sldId id="604" r:id="rId150"/>
    <p:sldId id="606" r:id="rId151"/>
    <p:sldId id="607" r:id="rId152"/>
    <p:sldId id="608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218"/>
    <a:srgbClr val="FFC3C4"/>
    <a:srgbClr val="00A39A"/>
    <a:srgbClr val="B930A0"/>
    <a:srgbClr val="70306F"/>
    <a:srgbClr val="FF9799"/>
    <a:srgbClr val="F89290"/>
    <a:srgbClr val="F6A5A7"/>
    <a:srgbClr val="FFD57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5D75-2D93-A747-8DB5-37CF9BFEED59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EA78-CF71-B440-90D2-A12E0253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9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*it’s our friendly *neighbor*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2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13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2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3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1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6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ahead of time, we don’t know what the optimal theta parameters ought to be, we only know what the y values should be. So let’s just keep tweaking the parameters until we minimize the error of our predictions y-hat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7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3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4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9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8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9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22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80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61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99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7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8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1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40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4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01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10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6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will represent our labelled data. Our gold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511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1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2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Update this!!!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95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5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37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19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22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289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9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42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4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10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8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3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ask questions about either the cost function, why we can’t use linear regression for categorical, how to find optimal theta</a:t>
            </a:r>
          </a:p>
          <a:p>
            <a:r>
              <a:rPr lang="en-US" dirty="0"/>
              <a:t>Think pair share will be on filling out the table after I introduce non-parametric.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9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we don’t have to use cross-entropy. We could use other ones, took, like Hinge loss or just create our own, but probably not advisable unless you have strong specifics as to what you want.</a:t>
            </a:r>
          </a:p>
          <a:p>
            <a:r>
              <a:rPr lang="en-US" dirty="0"/>
              <a:t>** </a:t>
            </a:r>
            <a:r>
              <a:rPr lang="en-US" dirty="0" err="1"/>
              <a:t>liblinear</a:t>
            </a:r>
            <a:r>
              <a:rPr lang="en-US" dirty="0"/>
              <a:t> because the model is still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EA78-CF71-B440-90D2-A12E0253D0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2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0A91-D687-854A-8853-26DEC929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AB49-7F3F-8A44-8B6C-28FDC46E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7FB7A-9A86-E241-8A7E-D20EDFCE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4847-8029-0F4D-AD47-C8AB6D49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8140B-DBDC-814B-A43B-00CEA44A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BF1E-21CB-F849-A7B4-B2D2C19F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E82E4-B780-3444-8B55-59240971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ECB14-9723-8747-A1C7-57736371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55DA8-4D17-9C42-B462-440FE073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E2ED-599B-2549-BB40-244468F4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C787C8-678B-E44D-B8A8-15D82AAFA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F3DB0-4600-AF4E-8495-363AD1D81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D8D5-FEBE-F644-9A9C-35CE65F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A28A-45B0-2646-A4EC-CD14B2D8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5CBF-1F16-1743-AF99-40CBA955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4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38D9-8723-6F42-9A95-5C76AE3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4E93-8D0B-3D4D-A120-883E9BE2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9D0-028F-E44F-9A5F-1537CD37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3FDF4-32F9-3E4F-859E-206618F8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901F-416B-CE48-BB5A-DE342AA9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6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6E57-63BB-524D-BB4E-0BCA775E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7E-54A7-EB4E-929C-43E06807C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14C5-FAF8-4249-B764-C6D1AA1D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7B11-71D9-D849-BF57-B29123A0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E4CA-98C9-434A-B239-CBB48DB9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D4C9-F9AE-0543-93F3-4475C0B2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CDCA-5719-A34B-8369-FCD2B7EC0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23115-EED3-A644-A401-C96901378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FC5CD-6DDC-1949-BE64-216CDC2D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420F-AC00-FE4F-AEDF-5FBDA4E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5DC12-3FE6-E34F-8A08-8BA9496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C253-B243-A844-A1C3-95610857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FAB03-D57C-0D45-9C0F-936CD2B76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B9811-D6FB-BF41-A86A-A1306916EA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A2702-EB31-EF42-86E2-84F55BD14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6150-D732-AC4B-AFFD-0A97E4A65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6C08E-C16D-0A48-BD8D-9F29A778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17251-578E-8E47-8A45-D7D94B12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1382FF-F499-4942-A021-43DB2E7D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B0B-2F5F-4A47-8CD3-3B4DFBE3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E20D6-0CBB-704B-9D61-DA6CFD3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8389F-72CA-6B4F-B8CD-E4E6FDB1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7E749-4573-C44C-9CE4-AC33E905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2EBE-02A8-684F-AF73-1ED5C521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93F2C-2DD0-D440-A566-9D145257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434BA-88CE-7A42-BDD8-FDF1107F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982D-3406-A94B-81D3-5B9D5063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BA9F-EFDF-4444-80A1-214747E8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9BA-9D60-EC41-90BA-6D94A7C0F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BA80A-CDE2-FE42-B65E-E5098CE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3894F-1F30-714A-85C4-41C613D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93F5F-676D-F84D-93B6-E14BFFA3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8BF3-23BA-E145-94C5-995E4086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FC4B9-56E6-5F4E-A641-9C3EE88CE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63E-1EBD-6B49-861C-DBC4BB20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82A5-FF98-B74B-A1DB-CFC2511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D1B2-866A-5C4A-AC91-85B2AC60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25E3-C5F9-0E4D-87C3-34C5D5B2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5E46-1AE6-CB43-9C70-6B606082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BE76E-9CE2-5041-A730-6BD49F175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DCBD0-CE40-6942-8F97-124D99C3D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82975-11C8-C442-98A0-47A312083D4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5C05-F902-C74B-AE3D-0034FD645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63A5-EFC2-CA48-9B8B-5F8000E34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400E9-F1C7-9247-B747-5922BAF97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40.png"/><Relationship Id="rId18" Type="http://schemas.openxmlformats.org/officeDocument/2006/relationships/image" Target="../media/image107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06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19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40.png"/><Relationship Id="rId17" Type="http://schemas.openxmlformats.org/officeDocument/2006/relationships/image" Target="../media/image110.png"/><Relationship Id="rId2" Type="http://schemas.openxmlformats.org/officeDocument/2006/relationships/image" Target="../media/image10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9.png"/><Relationship Id="rId5" Type="http://schemas.openxmlformats.org/officeDocument/2006/relationships/image" Target="../media/image111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40.png"/><Relationship Id="rId17" Type="http://schemas.openxmlformats.org/officeDocument/2006/relationships/image" Target="../media/image110.png"/><Relationship Id="rId2" Type="http://schemas.openxmlformats.org/officeDocument/2006/relationships/image" Target="../media/image10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9.png"/><Relationship Id="rId5" Type="http://schemas.openxmlformats.org/officeDocument/2006/relationships/image" Target="../media/image111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7.png"/><Relationship Id="rId14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40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3.png"/><Relationship Id="rId2" Type="http://schemas.openxmlformats.org/officeDocument/2006/relationships/image" Target="../media/image106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20.png"/><Relationship Id="rId10" Type="http://schemas.openxmlformats.org/officeDocument/2006/relationships/image" Target="../media/image114.png"/><Relationship Id="rId19" Type="http://schemas.openxmlformats.org/officeDocument/2006/relationships/image" Target="../media/image11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29.png"/><Relationship Id="rId18" Type="http://schemas.openxmlformats.org/officeDocument/2006/relationships/image" Target="../media/image13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18" Type="http://schemas.openxmlformats.org/officeDocument/2006/relationships/image" Target="../media/image140.png"/><Relationship Id="rId3" Type="http://schemas.openxmlformats.org/officeDocument/2006/relationships/image" Target="../media/image107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17" Type="http://schemas.openxmlformats.org/officeDocument/2006/relationships/image" Target="../media/image139.png"/><Relationship Id="rId2" Type="http://schemas.openxmlformats.org/officeDocument/2006/relationships/image" Target="../media/image106.png"/><Relationship Id="rId16" Type="http://schemas.openxmlformats.org/officeDocument/2006/relationships/image" Target="../media/image40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3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3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4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32.png"/><Relationship Id="rId2" Type="http://schemas.openxmlformats.org/officeDocument/2006/relationships/image" Target="../media/image109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38.png"/><Relationship Id="rId5" Type="http://schemas.openxmlformats.org/officeDocument/2006/relationships/image" Target="../media/image134.png"/><Relationship Id="rId15" Type="http://schemas.openxmlformats.org/officeDocument/2006/relationships/image" Target="../media/image140.png"/><Relationship Id="rId10" Type="http://schemas.openxmlformats.org/officeDocument/2006/relationships/image" Target="../media/image137.png"/><Relationship Id="rId4" Type="http://schemas.openxmlformats.org/officeDocument/2006/relationships/image" Target="../media/image133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0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40.png"/><Relationship Id="rId5" Type="http://schemas.openxmlformats.org/officeDocument/2006/relationships/image" Target="../media/image114.png"/><Relationship Id="rId15" Type="http://schemas.openxmlformats.org/officeDocument/2006/relationships/image" Target="../media/image132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1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2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3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4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5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2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0.png"/><Relationship Id="rId17" Type="http://schemas.openxmlformats.org/officeDocument/2006/relationships/image" Target="../media/image147.png"/><Relationship Id="rId2" Type="http://schemas.openxmlformats.org/officeDocument/2006/relationships/image" Target="../media/image109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9.png"/><Relationship Id="rId5" Type="http://schemas.openxmlformats.org/officeDocument/2006/relationships/image" Target="../media/image114.png"/><Relationship Id="rId15" Type="http://schemas.openxmlformats.org/officeDocument/2006/relationships/image" Target="../media/image145.png"/><Relationship Id="rId10" Type="http://schemas.openxmlformats.org/officeDocument/2006/relationships/image" Target="../media/image11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5.png"/><Relationship Id="rId18" Type="http://schemas.openxmlformats.org/officeDocument/2006/relationships/image" Target="../media/image152.png"/><Relationship Id="rId3" Type="http://schemas.openxmlformats.org/officeDocument/2006/relationships/image" Target="../media/image133.png"/><Relationship Id="rId21" Type="http://schemas.openxmlformats.org/officeDocument/2006/relationships/image" Target="../media/image155.png"/><Relationship Id="rId7" Type="http://schemas.openxmlformats.org/officeDocument/2006/relationships/image" Target="../media/image136.png"/><Relationship Id="rId12" Type="http://schemas.openxmlformats.org/officeDocument/2006/relationships/image" Target="../media/image128.png"/><Relationship Id="rId17" Type="http://schemas.openxmlformats.org/officeDocument/2006/relationships/image" Target="../media/image151.png"/><Relationship Id="rId2" Type="http://schemas.openxmlformats.org/officeDocument/2006/relationships/image" Target="../media/image109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27.png"/><Relationship Id="rId5" Type="http://schemas.openxmlformats.org/officeDocument/2006/relationships/image" Target="../media/image114.png"/><Relationship Id="rId15" Type="http://schemas.openxmlformats.org/officeDocument/2006/relationships/image" Target="../media/image149.png"/><Relationship Id="rId10" Type="http://schemas.openxmlformats.org/officeDocument/2006/relationships/image" Target="../media/image119.png"/><Relationship Id="rId19" Type="http://schemas.openxmlformats.org/officeDocument/2006/relationships/image" Target="../media/image153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4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image" Target="../media/image128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2.png"/><Relationship Id="rId2" Type="http://schemas.openxmlformats.org/officeDocument/2006/relationships/image" Target="../media/image1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45.png"/><Relationship Id="rId9" Type="http://schemas.openxmlformats.org/officeDocument/2006/relationships/image" Target="../media/image113.png"/><Relationship Id="rId14" Type="http://schemas.openxmlformats.org/officeDocument/2006/relationships/image" Target="../media/image16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image" Target="../media/image164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2.png"/><Relationship Id="rId2" Type="http://schemas.openxmlformats.org/officeDocument/2006/relationships/image" Target="../media/image1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8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45.png"/><Relationship Id="rId9" Type="http://schemas.openxmlformats.org/officeDocument/2006/relationships/image" Target="../media/image113.png"/><Relationship Id="rId14" Type="http://schemas.openxmlformats.org/officeDocument/2006/relationships/image" Target="../media/image161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20.png"/><Relationship Id="rId3" Type="http://schemas.openxmlformats.org/officeDocument/2006/relationships/image" Target="../media/image910.png"/><Relationship Id="rId7" Type="http://schemas.openxmlformats.org/officeDocument/2006/relationships/image" Target="../media/image1410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81.png"/><Relationship Id="rId5" Type="http://schemas.openxmlformats.org/officeDocument/2006/relationships/image" Target="../media/image1110.png"/><Relationship Id="rId15" Type="http://schemas.openxmlformats.org/officeDocument/2006/relationships/image" Target="../media/image22.png"/><Relationship Id="rId10" Type="http://schemas.openxmlformats.org/officeDocument/2006/relationships/image" Target="../media/image1710.png"/><Relationship Id="rId4" Type="http://schemas.openxmlformats.org/officeDocument/2006/relationships/image" Target="../media/image1010.png"/><Relationship Id="rId9" Type="http://schemas.openxmlformats.org/officeDocument/2006/relationships/image" Target="../media/image1610.png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10.png"/><Relationship Id="rId7" Type="http://schemas.openxmlformats.org/officeDocument/2006/relationships/image" Target="../media/image1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110.png"/><Relationship Id="rId4" Type="http://schemas.openxmlformats.org/officeDocument/2006/relationships/image" Target="../media/image1010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8.png"/><Relationship Id="rId5" Type="http://schemas.openxmlformats.org/officeDocument/2006/relationships/hyperlink" Target="https://scikit-learn.org/stable/modules/generated/sklearn.linear_model.LogisticRegression.html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strijov.com/sources/demoDataGen.ph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1010.png"/><Relationship Id="rId7" Type="http://schemas.openxmlformats.org/officeDocument/2006/relationships/image" Target="../media/image1510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91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11" Type="http://schemas.openxmlformats.org/officeDocument/2006/relationships/image" Target="../media/image85.png"/><Relationship Id="rId5" Type="http://schemas.openxmlformats.org/officeDocument/2006/relationships/image" Target="../media/image121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1110.png"/><Relationship Id="rId9" Type="http://schemas.openxmlformats.org/officeDocument/2006/relationships/image" Target="../media/image1710.png"/><Relationship Id="rId1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1010.png"/><Relationship Id="rId21" Type="http://schemas.openxmlformats.org/officeDocument/2006/relationships/image" Target="../media/image95.png"/><Relationship Id="rId7" Type="http://schemas.openxmlformats.org/officeDocument/2006/relationships/image" Target="../media/image1510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910.png"/><Relationship Id="rId16" Type="http://schemas.openxmlformats.org/officeDocument/2006/relationships/image" Target="../media/image9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11" Type="http://schemas.openxmlformats.org/officeDocument/2006/relationships/image" Target="../media/image85.png"/><Relationship Id="rId5" Type="http://schemas.openxmlformats.org/officeDocument/2006/relationships/image" Target="../media/image1210.png"/><Relationship Id="rId15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1110.png"/><Relationship Id="rId9" Type="http://schemas.openxmlformats.org/officeDocument/2006/relationships/image" Target="../media/image1710.png"/><Relationship Id="rId1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1010.png"/><Relationship Id="rId21" Type="http://schemas.openxmlformats.org/officeDocument/2006/relationships/image" Target="../media/image95.png"/><Relationship Id="rId7" Type="http://schemas.openxmlformats.org/officeDocument/2006/relationships/image" Target="../media/image1510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910.png"/><Relationship Id="rId16" Type="http://schemas.openxmlformats.org/officeDocument/2006/relationships/image" Target="../media/image9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11" Type="http://schemas.openxmlformats.org/officeDocument/2006/relationships/image" Target="../media/image85.png"/><Relationship Id="rId5" Type="http://schemas.openxmlformats.org/officeDocument/2006/relationships/image" Target="../media/image1210.png"/><Relationship Id="rId15" Type="http://schemas.openxmlformats.org/officeDocument/2006/relationships/image" Target="../media/image90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1110.png"/><Relationship Id="rId9" Type="http://schemas.openxmlformats.org/officeDocument/2006/relationships/image" Target="../media/image1710.png"/><Relationship Id="rId14" Type="http://schemas.openxmlformats.org/officeDocument/2006/relationships/image" Target="../media/image89.png"/><Relationship Id="rId22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824E-0329-7345-8870-B3763055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3" y="1335024"/>
            <a:ext cx="7823133" cy="805742"/>
          </a:xfrm>
        </p:spPr>
        <p:txBody>
          <a:bodyPr anchor="b" anchorCtr="0">
            <a:normAutofit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</a:rPr>
              <a:t>Lab 11: Reinforcement Learning</a:t>
            </a:r>
            <a:endParaRPr lang="en-US" sz="2400" dirty="0">
              <a:latin typeface="Avenir Medium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 IACS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CS109B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Pavlos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Protopapas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Mark Glickman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675534" y="3792237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99818" y="3063666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99818" y="316333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99818" y="2189378"/>
            <a:ext cx="5575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Roman" panose="02000503020000020003" pitchFamily="2" charset="0"/>
              </a:rPr>
              <a:t>With a focus on Homework 8</a:t>
            </a:r>
          </a:p>
        </p:txBody>
      </p:sp>
    </p:spTree>
    <p:extLst>
      <p:ext uri="{BB962C8B-B14F-4D97-AF65-F5344CB8AC3E}">
        <p14:creationId xmlns:p14="http://schemas.microsoft.com/office/powerpoint/2010/main" val="1558365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ECCD3-862F-C94A-955C-86AC80612CE7}"/>
              </a:ext>
            </a:extLst>
          </p:cNvPr>
          <p:cNvSpPr/>
          <p:nvPr/>
        </p:nvSpPr>
        <p:spPr>
          <a:xfrm>
            <a:off x="1581840" y="2852950"/>
            <a:ext cx="788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The agent         starts in an initial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33EAE-D60F-1145-8F89-5C1F399A2109}"/>
              </a:ext>
            </a:extLst>
          </p:cNvPr>
          <p:cNvSpPr/>
          <p:nvPr/>
        </p:nvSpPr>
        <p:spPr>
          <a:xfrm flipH="1">
            <a:off x="8274010" y="2798597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22D66C-E7FA-E04D-B67F-CE1B5F00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48" y="2800237"/>
            <a:ext cx="684031" cy="630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3A1E14-1082-1C41-8367-F96AA5019DCF}"/>
              </a:ext>
            </a:extLst>
          </p:cNvPr>
          <p:cNvSpPr/>
          <p:nvPr/>
        </p:nvSpPr>
        <p:spPr>
          <a:xfrm>
            <a:off x="1581841" y="3699399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She performs an action </a:t>
            </a:r>
            <a:r>
              <a:rPr lang="en-US" sz="2800" b="1" dirty="0">
                <a:solidFill>
                  <a:srgbClr val="FF0000"/>
                </a:solidFill>
                <a:latin typeface="Avenir Roman" panose="02000503020000020003" pitchFamily="2" charset="0"/>
              </a:rPr>
              <a:t>a         </a:t>
            </a:r>
            <a:r>
              <a:rPr lang="en-US" sz="2800" dirty="0">
                <a:latin typeface="Avenir Roman" panose="02000503020000020003" pitchFamily="2" charset="0"/>
              </a:rPr>
              <a:t>and becomes in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9B396C-AA92-AF48-9867-73883AE5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88" y="3792836"/>
            <a:ext cx="602151" cy="375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74338F-1B51-0E4A-B20A-B0303C50BDAC}"/>
              </a:ext>
            </a:extLst>
          </p:cNvPr>
          <p:cNvSpPr/>
          <p:nvPr/>
        </p:nvSpPr>
        <p:spPr>
          <a:xfrm flipH="1">
            <a:off x="10608968" y="3660755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F0E5-238F-2249-AF8F-A0D9451D47B3}"/>
              </a:ext>
            </a:extLst>
          </p:cNvPr>
          <p:cNvSpPr/>
          <p:nvPr/>
        </p:nvSpPr>
        <p:spPr>
          <a:xfrm>
            <a:off x="1576945" y="4505132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Being in each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</a:t>
            </a:r>
            <a:r>
              <a:rPr lang="en-US" sz="2800" dirty="0">
                <a:latin typeface="Avenir Roman" panose="02000503020000020003" pitchFamily="2" charset="0"/>
              </a:rPr>
              <a:t> yields a reward </a:t>
            </a:r>
            <a:r>
              <a:rPr lang="en-US" sz="2800" b="1" dirty="0">
                <a:solidFill>
                  <a:srgbClr val="54A218"/>
                </a:solidFill>
                <a:latin typeface="Avenir Roman" panose="02000503020000020003" pitchFamily="2" charset="0"/>
              </a:rPr>
              <a:t>r </a:t>
            </a:r>
            <a:r>
              <a:rPr lang="en-US" sz="2800" dirty="0">
                <a:latin typeface="Avenir Roman" panose="02000503020000020003" pitchFamily="2" charset="0"/>
              </a:rPr>
              <a:t>(</a:t>
            </a:r>
            <a:r>
              <a:rPr lang="en-US" sz="2800" dirty="0" err="1">
                <a:latin typeface="Avenir Roman" panose="02000503020000020003" pitchFamily="2" charset="0"/>
              </a:rPr>
              <a:t>e.g</a:t>
            </a:r>
            <a:r>
              <a:rPr lang="en-US" sz="2800" dirty="0">
                <a:latin typeface="Avenir Roman" panose="02000503020000020003" pitchFamily="2" charset="0"/>
              </a:rPr>
              <a:t>, 3.6)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6945" y="5351581"/>
            <a:ext cx="9206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How do we determine how to move from state-to-state so as to receive maximum reward </a:t>
            </a:r>
            <a:r>
              <a:rPr lang="en-US" sz="2800" b="1" dirty="0">
                <a:solidFill>
                  <a:srgbClr val="54A218"/>
                </a:solidFill>
                <a:latin typeface="Avenir Roman" panose="02000503020000020003" pitchFamily="2" charset="0"/>
              </a:rPr>
              <a:t>r</a:t>
            </a:r>
            <a:r>
              <a:rPr lang="en-US" sz="2800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48FC9-542B-D04C-A0A7-563278F5D75D}"/>
              </a:ext>
            </a:extLst>
          </p:cNvPr>
          <p:cNvSpPr/>
          <p:nvPr/>
        </p:nvSpPr>
        <p:spPr>
          <a:xfrm>
            <a:off x="2112633" y="3182588"/>
            <a:ext cx="8670652" cy="2140294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B6CD8-DA05-1048-93F5-A2D2100B51AB}"/>
              </a:ext>
            </a:extLst>
          </p:cNvPr>
          <p:cNvSpPr txBox="1"/>
          <p:nvPr/>
        </p:nvSpPr>
        <p:spPr>
          <a:xfrm>
            <a:off x="2602763" y="3827284"/>
            <a:ext cx="8001309" cy="684803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That’s the entire crux of reinforcement learning!</a:t>
            </a:r>
          </a:p>
        </p:txBody>
      </p:sp>
    </p:spTree>
    <p:extLst>
      <p:ext uri="{BB962C8B-B14F-4D97-AF65-F5344CB8AC3E}">
        <p14:creationId xmlns:p14="http://schemas.microsoft.com/office/powerpoint/2010/main" val="26560233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9301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009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158197" y="649224"/>
            <a:ext cx="51106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our data yet again, perhaps we’ve plotted our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 </a:t>
            </a:r>
            <a:r>
              <a:rPr lang="en-US" sz="2400" dirty="0">
                <a:latin typeface="Avenir Next" panose="020B0503020202020204" pitchFamily="34" charset="0"/>
              </a:rPr>
              <a:t>and see it’s </a:t>
            </a:r>
            <a:r>
              <a:rPr lang="en-US" sz="2400" b="1" dirty="0">
                <a:latin typeface="Avenir Next" panose="020B0503020202020204" pitchFamily="34" charset="0"/>
              </a:rPr>
              <a:t>non-linear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further suspect that there are complex interactions that cannot be represented by polynomial regression and GAMs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We just want great results and </a:t>
            </a:r>
            <a:r>
              <a:rPr lang="en-US" sz="2400" u="sng" dirty="0">
                <a:latin typeface="Avenir Next" panose="020B0503020202020204" pitchFamily="34" charset="0"/>
              </a:rPr>
              <a:t>don’t care about interpretability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37DEFD5-D8D6-1D46-B514-2034652E8328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8193626-9DEC-574F-96A1-C877FC41DDF8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F53DACDF-3F62-1342-B3C3-ED501A78804C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58DDAF5F-819B-F945-A89F-862A56241149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CA46BB-00CA-874E-8C37-E44687751DFA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623B9B-1C41-E44C-AB69-D2C049FB0855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C3D35-C7D3-3149-96E2-972D32A9DB6F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86139-F7F0-5744-89C4-3887B8D17A70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4AD685-6DC9-C247-A33E-5EDCBFEFD26B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EEE76-52D5-5C4D-BD4F-374F9C029FB0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DDD0CE-9B11-0447-9EE2-387B7C8D124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DEB36D-5B08-F445-9043-0523ECE0D10F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742471-8653-754D-8812-6B182726D8FD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61A074-FC86-2D4E-ADB5-0541058ECA7B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FF2194-7A23-CC41-B206-2337B9C0A378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0A58A3-37AC-FF45-85C3-82EFECB29C81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ADE527-56F1-D74C-88FC-4C6F47ACA178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DF4C53-5318-6F40-A918-A39AA91EA56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0FB11B-7D82-034A-8927-6A15D47F8829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656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B2E7C3-BACD-1844-9E48-3835FE1CA64F}"/>
              </a:ext>
            </a:extLst>
          </p:cNvPr>
          <p:cNvGrpSpPr/>
          <p:nvPr/>
        </p:nvGrpSpPr>
        <p:grpSpPr>
          <a:xfrm>
            <a:off x="8153690" y="-1327357"/>
            <a:ext cx="1856448" cy="1276350"/>
            <a:chOff x="8109530" y="2180474"/>
            <a:chExt cx="1856448" cy="12763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9FCAF3-0100-CB4C-8E77-78F08C284EBE}"/>
                </a:ext>
              </a:extLst>
            </p:cNvPr>
            <p:cNvSpPr/>
            <p:nvPr/>
          </p:nvSpPr>
          <p:spPr>
            <a:xfrm>
              <a:off x="8109530" y="218047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66AA66-314E-634A-B7C1-4B571AAD1F96}"/>
                </a:ext>
              </a:extLst>
            </p:cNvPr>
            <p:cNvSpPr txBox="1"/>
            <p:nvPr/>
          </p:nvSpPr>
          <p:spPr>
            <a:xfrm>
              <a:off x="8243318" y="2535791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94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1158 L 0.00091 0.52268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39FCAF3-0100-CB4C-8E77-78F08C284EBE}"/>
              </a:ext>
            </a:extLst>
          </p:cNvPr>
          <p:cNvSpPr/>
          <p:nvPr/>
        </p:nvSpPr>
        <p:spPr>
          <a:xfrm>
            <a:off x="8166390" y="225890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66AA66-314E-634A-B7C1-4B571AAD1F96}"/>
              </a:ext>
            </a:extLst>
          </p:cNvPr>
          <p:cNvSpPr txBox="1"/>
          <p:nvPr/>
        </p:nvSpPr>
        <p:spPr>
          <a:xfrm>
            <a:off x="8319424" y="2382186"/>
            <a:ext cx="158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</a:t>
            </a:r>
          </a:p>
        </p:txBody>
      </p:sp>
    </p:spTree>
    <p:extLst>
      <p:ext uri="{BB962C8B-B14F-4D97-AF65-F5344CB8AC3E}">
        <p14:creationId xmlns:p14="http://schemas.microsoft.com/office/powerpoint/2010/main" val="37687202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7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13B8C0-883C-CC42-A659-5E063A729A2A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90019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26C2EB59-4B25-8D45-9C4D-023FBFA817D9}"/>
              </a:ext>
            </a:extLst>
          </p:cNvPr>
          <p:cNvSpPr txBox="1"/>
          <p:nvPr/>
        </p:nvSpPr>
        <p:spPr>
          <a:xfrm>
            <a:off x="7192850" y="92108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CCB7DE-6681-FC45-A0FE-9ADEED99D8C3}"/>
              </a:ext>
            </a:extLst>
          </p:cNvPr>
          <p:cNvSpPr/>
          <p:nvPr/>
        </p:nvSpPr>
        <p:spPr>
          <a:xfrm>
            <a:off x="6626201" y="82986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A106A0-BDE2-F849-841F-28E400FE20C1}"/>
              </a:ext>
            </a:extLst>
          </p:cNvPr>
          <p:cNvSpPr/>
          <p:nvPr/>
        </p:nvSpPr>
        <p:spPr>
          <a:xfrm>
            <a:off x="6790933" y="89566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5454537" y="53051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5957651" y="53704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74" y="5721108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335" y="5721108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707" y="5721108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7279596" y="53704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8734103" y="53704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6417024" y="63535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7254918" y="4649556"/>
            <a:ext cx="402114" cy="6136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7192850" y="1797494"/>
            <a:ext cx="402114" cy="70488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>
            <a:cxnSpLocks/>
          </p:cNvCxnSpPr>
          <p:nvPr/>
        </p:nvCxnSpPr>
        <p:spPr>
          <a:xfrm>
            <a:off x="2629916" y="567507"/>
            <a:ext cx="0" cy="6186119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812760" y="46217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/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99C9C8-F856-9641-85FD-D4D5A4A6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2" y="1271777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29EA6F4-281D-2B44-AB4C-298742CC3A96}"/>
              </a:ext>
            </a:extLst>
          </p:cNvPr>
          <p:cNvSpPr/>
          <p:nvPr/>
        </p:nvSpPr>
        <p:spPr>
          <a:xfrm>
            <a:off x="3756910" y="711200"/>
            <a:ext cx="7358586" cy="608593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4485427" y="2556963"/>
            <a:ext cx="5777923" cy="2001375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833" y="2685445"/>
                <a:ext cx="5915206" cy="722505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/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4B3F184-31AF-C044-90A6-C9FAB538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91" y="3692545"/>
                <a:ext cx="5526711" cy="706219"/>
              </a:xfrm>
              <a:prstGeom prst="rect">
                <a:avLst/>
              </a:prstGeom>
              <a:blipFill>
                <a:blip r:embed="rId8"/>
                <a:stretch>
                  <a:fillRect l="-229" r="-68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1">
            <a:extLst>
              <a:ext uri="{FF2B5EF4-FFF2-40B4-BE49-F238E27FC236}">
                <a16:creationId xmlns:a16="http://schemas.microsoft.com/office/drawing/2014/main" id="{9C98960E-50EE-4D4E-8910-16269F667E62}"/>
              </a:ext>
            </a:extLst>
          </p:cNvPr>
          <p:cNvSpPr/>
          <p:nvPr/>
        </p:nvSpPr>
        <p:spPr>
          <a:xfrm>
            <a:off x="3582545" y="4850572"/>
            <a:ext cx="7800983" cy="1816100"/>
          </a:xfrm>
          <a:custGeom>
            <a:avLst/>
            <a:gdLst>
              <a:gd name="connsiteX0" fmla="*/ 267660 w 7354260"/>
              <a:gd name="connsiteY0" fmla="*/ 457200 h 1816100"/>
              <a:gd name="connsiteX1" fmla="*/ 343860 w 7354260"/>
              <a:gd name="connsiteY1" fmla="*/ 317500 h 1816100"/>
              <a:gd name="connsiteX2" fmla="*/ 420060 w 7354260"/>
              <a:gd name="connsiteY2" fmla="*/ 241300 h 1816100"/>
              <a:gd name="connsiteX3" fmla="*/ 458160 w 7354260"/>
              <a:gd name="connsiteY3" fmla="*/ 203200 h 1816100"/>
              <a:gd name="connsiteX4" fmla="*/ 585160 w 7354260"/>
              <a:gd name="connsiteY4" fmla="*/ 266700 h 1816100"/>
              <a:gd name="connsiteX5" fmla="*/ 623260 w 7354260"/>
              <a:gd name="connsiteY5" fmla="*/ 292100 h 1816100"/>
              <a:gd name="connsiteX6" fmla="*/ 661360 w 7354260"/>
              <a:gd name="connsiteY6" fmla="*/ 317500 h 1816100"/>
              <a:gd name="connsiteX7" fmla="*/ 737560 w 7354260"/>
              <a:gd name="connsiteY7" fmla="*/ 342900 h 1816100"/>
              <a:gd name="connsiteX8" fmla="*/ 801060 w 7354260"/>
              <a:gd name="connsiteY8" fmla="*/ 330200 h 1816100"/>
              <a:gd name="connsiteX9" fmla="*/ 877260 w 7354260"/>
              <a:gd name="connsiteY9" fmla="*/ 279400 h 1816100"/>
              <a:gd name="connsiteX10" fmla="*/ 953460 w 7354260"/>
              <a:gd name="connsiteY10" fmla="*/ 228600 h 1816100"/>
              <a:gd name="connsiteX11" fmla="*/ 991560 w 7354260"/>
              <a:gd name="connsiteY11" fmla="*/ 203200 h 1816100"/>
              <a:gd name="connsiteX12" fmla="*/ 1042360 w 7354260"/>
              <a:gd name="connsiteY12" fmla="*/ 177800 h 1816100"/>
              <a:gd name="connsiteX13" fmla="*/ 1080460 w 7354260"/>
              <a:gd name="connsiteY13" fmla="*/ 152400 h 1816100"/>
              <a:gd name="connsiteX14" fmla="*/ 1156660 w 7354260"/>
              <a:gd name="connsiteY14" fmla="*/ 127000 h 1816100"/>
              <a:gd name="connsiteX15" fmla="*/ 1347160 w 7354260"/>
              <a:gd name="connsiteY15" fmla="*/ 165100 h 1816100"/>
              <a:gd name="connsiteX16" fmla="*/ 1423360 w 7354260"/>
              <a:gd name="connsiteY16" fmla="*/ 215900 h 1816100"/>
              <a:gd name="connsiteX17" fmla="*/ 1461460 w 7354260"/>
              <a:gd name="connsiteY17" fmla="*/ 241300 h 1816100"/>
              <a:gd name="connsiteX18" fmla="*/ 1537660 w 7354260"/>
              <a:gd name="connsiteY18" fmla="*/ 304800 h 1816100"/>
              <a:gd name="connsiteX19" fmla="*/ 1664660 w 7354260"/>
              <a:gd name="connsiteY19" fmla="*/ 215900 h 1816100"/>
              <a:gd name="connsiteX20" fmla="*/ 1778960 w 7354260"/>
              <a:gd name="connsiteY20" fmla="*/ 139700 h 1816100"/>
              <a:gd name="connsiteX21" fmla="*/ 1817060 w 7354260"/>
              <a:gd name="connsiteY21" fmla="*/ 114300 h 1816100"/>
              <a:gd name="connsiteX22" fmla="*/ 1893260 w 7354260"/>
              <a:gd name="connsiteY22" fmla="*/ 76200 h 1816100"/>
              <a:gd name="connsiteX23" fmla="*/ 1969460 w 7354260"/>
              <a:gd name="connsiteY23" fmla="*/ 127000 h 1816100"/>
              <a:gd name="connsiteX24" fmla="*/ 1994860 w 7354260"/>
              <a:gd name="connsiteY24" fmla="*/ 165100 h 1816100"/>
              <a:gd name="connsiteX25" fmla="*/ 2071060 w 7354260"/>
              <a:gd name="connsiteY25" fmla="*/ 190500 h 1816100"/>
              <a:gd name="connsiteX26" fmla="*/ 2109160 w 7354260"/>
              <a:gd name="connsiteY26" fmla="*/ 215900 h 1816100"/>
              <a:gd name="connsiteX27" fmla="*/ 2223460 w 7354260"/>
              <a:gd name="connsiteY27" fmla="*/ 241300 h 1816100"/>
              <a:gd name="connsiteX28" fmla="*/ 2363160 w 7354260"/>
              <a:gd name="connsiteY28" fmla="*/ 228600 h 1816100"/>
              <a:gd name="connsiteX29" fmla="*/ 2490160 w 7354260"/>
              <a:gd name="connsiteY29" fmla="*/ 190500 h 1816100"/>
              <a:gd name="connsiteX30" fmla="*/ 2528260 w 7354260"/>
              <a:gd name="connsiteY30" fmla="*/ 177800 h 1816100"/>
              <a:gd name="connsiteX31" fmla="*/ 2566360 w 7354260"/>
              <a:gd name="connsiteY31" fmla="*/ 152400 h 1816100"/>
              <a:gd name="connsiteX32" fmla="*/ 2642560 w 7354260"/>
              <a:gd name="connsiteY32" fmla="*/ 127000 h 1816100"/>
              <a:gd name="connsiteX33" fmla="*/ 2680660 w 7354260"/>
              <a:gd name="connsiteY33" fmla="*/ 114300 h 1816100"/>
              <a:gd name="connsiteX34" fmla="*/ 2731460 w 7354260"/>
              <a:gd name="connsiteY34" fmla="*/ 88900 h 1816100"/>
              <a:gd name="connsiteX35" fmla="*/ 2820360 w 7354260"/>
              <a:gd name="connsiteY35" fmla="*/ 76200 h 1816100"/>
              <a:gd name="connsiteX36" fmla="*/ 2909260 w 7354260"/>
              <a:gd name="connsiteY36" fmla="*/ 101600 h 1816100"/>
              <a:gd name="connsiteX37" fmla="*/ 2934660 w 7354260"/>
              <a:gd name="connsiteY37" fmla="*/ 139700 h 1816100"/>
              <a:gd name="connsiteX38" fmla="*/ 2972760 w 7354260"/>
              <a:gd name="connsiteY38" fmla="*/ 177800 h 1816100"/>
              <a:gd name="connsiteX39" fmla="*/ 3010860 w 7354260"/>
              <a:gd name="connsiteY39" fmla="*/ 190500 h 1816100"/>
              <a:gd name="connsiteX40" fmla="*/ 3048960 w 7354260"/>
              <a:gd name="connsiteY40" fmla="*/ 215900 h 1816100"/>
              <a:gd name="connsiteX41" fmla="*/ 3163260 w 7354260"/>
              <a:gd name="connsiteY41" fmla="*/ 190500 h 1816100"/>
              <a:gd name="connsiteX42" fmla="*/ 3252160 w 7354260"/>
              <a:gd name="connsiteY42" fmla="*/ 165100 h 1816100"/>
              <a:gd name="connsiteX43" fmla="*/ 3290260 w 7354260"/>
              <a:gd name="connsiteY43" fmla="*/ 139700 h 1816100"/>
              <a:gd name="connsiteX44" fmla="*/ 3404560 w 7354260"/>
              <a:gd name="connsiteY44" fmla="*/ 101600 h 1816100"/>
              <a:gd name="connsiteX45" fmla="*/ 3442660 w 7354260"/>
              <a:gd name="connsiteY45" fmla="*/ 88900 h 1816100"/>
              <a:gd name="connsiteX46" fmla="*/ 3480760 w 7354260"/>
              <a:gd name="connsiteY46" fmla="*/ 63500 h 1816100"/>
              <a:gd name="connsiteX47" fmla="*/ 3531560 w 7354260"/>
              <a:gd name="connsiteY47" fmla="*/ 50800 h 1816100"/>
              <a:gd name="connsiteX48" fmla="*/ 3620460 w 7354260"/>
              <a:gd name="connsiteY48" fmla="*/ 25400 h 1816100"/>
              <a:gd name="connsiteX49" fmla="*/ 3785560 w 7354260"/>
              <a:gd name="connsiteY49" fmla="*/ 38100 h 1816100"/>
              <a:gd name="connsiteX50" fmla="*/ 3849060 w 7354260"/>
              <a:gd name="connsiteY50" fmla="*/ 101600 h 1816100"/>
              <a:gd name="connsiteX51" fmla="*/ 3887160 w 7354260"/>
              <a:gd name="connsiteY51" fmla="*/ 114300 h 1816100"/>
              <a:gd name="connsiteX52" fmla="*/ 3988760 w 7354260"/>
              <a:gd name="connsiteY52" fmla="*/ 88900 h 1816100"/>
              <a:gd name="connsiteX53" fmla="*/ 4090360 w 7354260"/>
              <a:gd name="connsiteY53" fmla="*/ 63500 h 1816100"/>
              <a:gd name="connsiteX54" fmla="*/ 4242760 w 7354260"/>
              <a:gd name="connsiteY54" fmla="*/ 76200 h 1816100"/>
              <a:gd name="connsiteX55" fmla="*/ 4280860 w 7354260"/>
              <a:gd name="connsiteY55" fmla="*/ 114300 h 1816100"/>
              <a:gd name="connsiteX56" fmla="*/ 4318960 w 7354260"/>
              <a:gd name="connsiteY56" fmla="*/ 139700 h 1816100"/>
              <a:gd name="connsiteX57" fmla="*/ 4357060 w 7354260"/>
              <a:gd name="connsiteY57" fmla="*/ 177800 h 1816100"/>
              <a:gd name="connsiteX58" fmla="*/ 4433260 w 7354260"/>
              <a:gd name="connsiteY58" fmla="*/ 203200 h 1816100"/>
              <a:gd name="connsiteX59" fmla="*/ 4534860 w 7354260"/>
              <a:gd name="connsiteY59" fmla="*/ 177800 h 1816100"/>
              <a:gd name="connsiteX60" fmla="*/ 4572960 w 7354260"/>
              <a:gd name="connsiteY60" fmla="*/ 139700 h 1816100"/>
              <a:gd name="connsiteX61" fmla="*/ 4687260 w 7354260"/>
              <a:gd name="connsiteY61" fmla="*/ 63500 h 1816100"/>
              <a:gd name="connsiteX62" fmla="*/ 4801560 w 7354260"/>
              <a:gd name="connsiteY62" fmla="*/ 12700 h 1816100"/>
              <a:gd name="connsiteX63" fmla="*/ 4839660 w 7354260"/>
              <a:gd name="connsiteY63" fmla="*/ 0 h 1816100"/>
              <a:gd name="connsiteX64" fmla="*/ 4903160 w 7354260"/>
              <a:gd name="connsiteY64" fmla="*/ 76200 h 1816100"/>
              <a:gd name="connsiteX65" fmla="*/ 4941260 w 7354260"/>
              <a:gd name="connsiteY65" fmla="*/ 114300 h 1816100"/>
              <a:gd name="connsiteX66" fmla="*/ 4966660 w 7354260"/>
              <a:gd name="connsiteY66" fmla="*/ 152400 h 1816100"/>
              <a:gd name="connsiteX67" fmla="*/ 5080960 w 7354260"/>
              <a:gd name="connsiteY67" fmla="*/ 177800 h 1816100"/>
              <a:gd name="connsiteX68" fmla="*/ 5373060 w 7354260"/>
              <a:gd name="connsiteY68" fmla="*/ 165100 h 1816100"/>
              <a:gd name="connsiteX69" fmla="*/ 5512760 w 7354260"/>
              <a:gd name="connsiteY69" fmla="*/ 127000 h 1816100"/>
              <a:gd name="connsiteX70" fmla="*/ 5550860 w 7354260"/>
              <a:gd name="connsiteY70" fmla="*/ 101600 h 1816100"/>
              <a:gd name="connsiteX71" fmla="*/ 5588960 w 7354260"/>
              <a:gd name="connsiteY71" fmla="*/ 88900 h 1816100"/>
              <a:gd name="connsiteX72" fmla="*/ 5665160 w 7354260"/>
              <a:gd name="connsiteY72" fmla="*/ 50800 h 1816100"/>
              <a:gd name="connsiteX73" fmla="*/ 5728660 w 7354260"/>
              <a:gd name="connsiteY73" fmla="*/ 63500 h 1816100"/>
              <a:gd name="connsiteX74" fmla="*/ 5766760 w 7354260"/>
              <a:gd name="connsiteY74" fmla="*/ 101600 h 1816100"/>
              <a:gd name="connsiteX75" fmla="*/ 5842960 w 7354260"/>
              <a:gd name="connsiteY75" fmla="*/ 152400 h 1816100"/>
              <a:gd name="connsiteX76" fmla="*/ 5881060 w 7354260"/>
              <a:gd name="connsiteY76" fmla="*/ 177800 h 1816100"/>
              <a:gd name="connsiteX77" fmla="*/ 6058860 w 7354260"/>
              <a:gd name="connsiteY77" fmla="*/ 165100 h 1816100"/>
              <a:gd name="connsiteX78" fmla="*/ 6147760 w 7354260"/>
              <a:gd name="connsiteY78" fmla="*/ 139700 h 1816100"/>
              <a:gd name="connsiteX79" fmla="*/ 6198560 w 7354260"/>
              <a:gd name="connsiteY79" fmla="*/ 114300 h 1816100"/>
              <a:gd name="connsiteX80" fmla="*/ 6249360 w 7354260"/>
              <a:gd name="connsiteY80" fmla="*/ 101600 h 1816100"/>
              <a:gd name="connsiteX81" fmla="*/ 6287460 w 7354260"/>
              <a:gd name="connsiteY81" fmla="*/ 88900 h 1816100"/>
              <a:gd name="connsiteX82" fmla="*/ 6452560 w 7354260"/>
              <a:gd name="connsiteY82" fmla="*/ 63500 h 1816100"/>
              <a:gd name="connsiteX83" fmla="*/ 6579560 w 7354260"/>
              <a:gd name="connsiteY83" fmla="*/ 50800 h 1816100"/>
              <a:gd name="connsiteX84" fmla="*/ 6744660 w 7354260"/>
              <a:gd name="connsiteY84" fmla="*/ 63500 h 1816100"/>
              <a:gd name="connsiteX85" fmla="*/ 6770060 w 7354260"/>
              <a:gd name="connsiteY85" fmla="*/ 101600 h 1816100"/>
              <a:gd name="connsiteX86" fmla="*/ 6782760 w 7354260"/>
              <a:gd name="connsiteY86" fmla="*/ 266700 h 1816100"/>
              <a:gd name="connsiteX87" fmla="*/ 6858960 w 7354260"/>
              <a:gd name="connsiteY87" fmla="*/ 279400 h 1816100"/>
              <a:gd name="connsiteX88" fmla="*/ 6960560 w 7354260"/>
              <a:gd name="connsiteY88" fmla="*/ 304800 h 1816100"/>
              <a:gd name="connsiteX89" fmla="*/ 7024060 w 7354260"/>
              <a:gd name="connsiteY89" fmla="*/ 317500 h 1816100"/>
              <a:gd name="connsiteX90" fmla="*/ 7100260 w 7354260"/>
              <a:gd name="connsiteY90" fmla="*/ 342900 h 1816100"/>
              <a:gd name="connsiteX91" fmla="*/ 7138360 w 7354260"/>
              <a:gd name="connsiteY91" fmla="*/ 355600 h 1816100"/>
              <a:gd name="connsiteX92" fmla="*/ 7112960 w 7354260"/>
              <a:gd name="connsiteY92" fmla="*/ 393700 h 1816100"/>
              <a:gd name="connsiteX93" fmla="*/ 7100260 w 7354260"/>
              <a:gd name="connsiteY93" fmla="*/ 495300 h 1816100"/>
              <a:gd name="connsiteX94" fmla="*/ 7176460 w 7354260"/>
              <a:gd name="connsiteY94" fmla="*/ 533400 h 1816100"/>
              <a:gd name="connsiteX95" fmla="*/ 7214560 w 7354260"/>
              <a:gd name="connsiteY95" fmla="*/ 558800 h 1816100"/>
              <a:gd name="connsiteX96" fmla="*/ 7252660 w 7354260"/>
              <a:gd name="connsiteY96" fmla="*/ 571500 h 1816100"/>
              <a:gd name="connsiteX97" fmla="*/ 7328860 w 7354260"/>
              <a:gd name="connsiteY97" fmla="*/ 622300 h 1816100"/>
              <a:gd name="connsiteX98" fmla="*/ 7265360 w 7354260"/>
              <a:gd name="connsiteY98" fmla="*/ 711200 h 1816100"/>
              <a:gd name="connsiteX99" fmla="*/ 7239960 w 7354260"/>
              <a:gd name="connsiteY99" fmla="*/ 787400 h 1816100"/>
              <a:gd name="connsiteX100" fmla="*/ 7265360 w 7354260"/>
              <a:gd name="connsiteY100" fmla="*/ 876300 h 1816100"/>
              <a:gd name="connsiteX101" fmla="*/ 7316160 w 7354260"/>
              <a:gd name="connsiteY101" fmla="*/ 952500 h 1816100"/>
              <a:gd name="connsiteX102" fmla="*/ 7341560 w 7354260"/>
              <a:gd name="connsiteY102" fmla="*/ 990600 h 1816100"/>
              <a:gd name="connsiteX103" fmla="*/ 7354260 w 7354260"/>
              <a:gd name="connsiteY103" fmla="*/ 1028700 h 1816100"/>
              <a:gd name="connsiteX104" fmla="*/ 7303460 w 7354260"/>
              <a:gd name="connsiteY104" fmla="*/ 1104900 h 1816100"/>
              <a:gd name="connsiteX105" fmla="*/ 7265360 w 7354260"/>
              <a:gd name="connsiteY105" fmla="*/ 1181100 h 1816100"/>
              <a:gd name="connsiteX106" fmla="*/ 7303460 w 7354260"/>
              <a:gd name="connsiteY106" fmla="*/ 1320800 h 1816100"/>
              <a:gd name="connsiteX107" fmla="*/ 7316160 w 7354260"/>
              <a:gd name="connsiteY107" fmla="*/ 1358900 h 1816100"/>
              <a:gd name="connsiteX108" fmla="*/ 7303460 w 7354260"/>
              <a:gd name="connsiteY108" fmla="*/ 1422400 h 1816100"/>
              <a:gd name="connsiteX109" fmla="*/ 7201860 w 7354260"/>
              <a:gd name="connsiteY109" fmla="*/ 1435100 h 1816100"/>
              <a:gd name="connsiteX110" fmla="*/ 7163760 w 7354260"/>
              <a:gd name="connsiteY110" fmla="*/ 1460500 h 1816100"/>
              <a:gd name="connsiteX111" fmla="*/ 7087560 w 7354260"/>
              <a:gd name="connsiteY111" fmla="*/ 1485900 h 1816100"/>
              <a:gd name="connsiteX112" fmla="*/ 6998660 w 7354260"/>
              <a:gd name="connsiteY112" fmla="*/ 1473200 h 1816100"/>
              <a:gd name="connsiteX113" fmla="*/ 6935160 w 7354260"/>
              <a:gd name="connsiteY113" fmla="*/ 1447800 h 1816100"/>
              <a:gd name="connsiteX114" fmla="*/ 6858960 w 7354260"/>
              <a:gd name="connsiteY114" fmla="*/ 1435100 h 1816100"/>
              <a:gd name="connsiteX115" fmla="*/ 6731960 w 7354260"/>
              <a:gd name="connsiteY115" fmla="*/ 1447800 h 1816100"/>
              <a:gd name="connsiteX116" fmla="*/ 6579560 w 7354260"/>
              <a:gd name="connsiteY116" fmla="*/ 1574800 h 1816100"/>
              <a:gd name="connsiteX117" fmla="*/ 6503360 w 7354260"/>
              <a:gd name="connsiteY117" fmla="*/ 1612900 h 1816100"/>
              <a:gd name="connsiteX118" fmla="*/ 6008060 w 7354260"/>
              <a:gd name="connsiteY118" fmla="*/ 1574800 h 1816100"/>
              <a:gd name="connsiteX119" fmla="*/ 5804860 w 7354260"/>
              <a:gd name="connsiteY119" fmla="*/ 1587500 h 1816100"/>
              <a:gd name="connsiteX120" fmla="*/ 5741360 w 7354260"/>
              <a:gd name="connsiteY120" fmla="*/ 1612900 h 1816100"/>
              <a:gd name="connsiteX121" fmla="*/ 5639760 w 7354260"/>
              <a:gd name="connsiteY121" fmla="*/ 1676400 h 1816100"/>
              <a:gd name="connsiteX122" fmla="*/ 5588960 w 7354260"/>
              <a:gd name="connsiteY122" fmla="*/ 1701800 h 1816100"/>
              <a:gd name="connsiteX123" fmla="*/ 5550860 w 7354260"/>
              <a:gd name="connsiteY123" fmla="*/ 1727200 h 1816100"/>
              <a:gd name="connsiteX124" fmla="*/ 5512760 w 7354260"/>
              <a:gd name="connsiteY124" fmla="*/ 1739900 h 1816100"/>
              <a:gd name="connsiteX125" fmla="*/ 5436560 w 7354260"/>
              <a:gd name="connsiteY125" fmla="*/ 1778000 h 1816100"/>
              <a:gd name="connsiteX126" fmla="*/ 5385760 w 7354260"/>
              <a:gd name="connsiteY126" fmla="*/ 1765300 h 1816100"/>
              <a:gd name="connsiteX127" fmla="*/ 5258760 w 7354260"/>
              <a:gd name="connsiteY127" fmla="*/ 1651000 h 1816100"/>
              <a:gd name="connsiteX128" fmla="*/ 5144460 w 7354260"/>
              <a:gd name="connsiteY128" fmla="*/ 1612900 h 1816100"/>
              <a:gd name="connsiteX129" fmla="*/ 4890460 w 7354260"/>
              <a:gd name="connsiteY129" fmla="*/ 1638300 h 1816100"/>
              <a:gd name="connsiteX130" fmla="*/ 4801560 w 7354260"/>
              <a:gd name="connsiteY130" fmla="*/ 1663700 h 1816100"/>
              <a:gd name="connsiteX131" fmla="*/ 4750760 w 7354260"/>
              <a:gd name="connsiteY131" fmla="*/ 1676400 h 1816100"/>
              <a:gd name="connsiteX132" fmla="*/ 4623760 w 7354260"/>
              <a:gd name="connsiteY132" fmla="*/ 1651000 h 1816100"/>
              <a:gd name="connsiteX133" fmla="*/ 4572960 w 7354260"/>
              <a:gd name="connsiteY133" fmla="*/ 1600200 h 1816100"/>
              <a:gd name="connsiteX134" fmla="*/ 4420560 w 7354260"/>
              <a:gd name="connsiteY134" fmla="*/ 1549400 h 1816100"/>
              <a:gd name="connsiteX135" fmla="*/ 4331660 w 7354260"/>
              <a:gd name="connsiteY135" fmla="*/ 1574800 h 1816100"/>
              <a:gd name="connsiteX136" fmla="*/ 4242760 w 7354260"/>
              <a:gd name="connsiteY136" fmla="*/ 1612900 h 1816100"/>
              <a:gd name="connsiteX137" fmla="*/ 4166560 w 7354260"/>
              <a:gd name="connsiteY137" fmla="*/ 1549400 h 1816100"/>
              <a:gd name="connsiteX138" fmla="*/ 4090360 w 7354260"/>
              <a:gd name="connsiteY138" fmla="*/ 1625600 h 1816100"/>
              <a:gd name="connsiteX139" fmla="*/ 4052260 w 7354260"/>
              <a:gd name="connsiteY139" fmla="*/ 1663700 h 1816100"/>
              <a:gd name="connsiteX140" fmla="*/ 3976060 w 7354260"/>
              <a:gd name="connsiteY140" fmla="*/ 1701800 h 1816100"/>
              <a:gd name="connsiteX141" fmla="*/ 3887160 w 7354260"/>
              <a:gd name="connsiteY141" fmla="*/ 1714500 h 1816100"/>
              <a:gd name="connsiteX142" fmla="*/ 3810960 w 7354260"/>
              <a:gd name="connsiteY142" fmla="*/ 1727200 h 1816100"/>
              <a:gd name="connsiteX143" fmla="*/ 3607760 w 7354260"/>
              <a:gd name="connsiteY143" fmla="*/ 1587500 h 1816100"/>
              <a:gd name="connsiteX144" fmla="*/ 3607760 w 7354260"/>
              <a:gd name="connsiteY144" fmla="*/ 1587500 h 1816100"/>
              <a:gd name="connsiteX145" fmla="*/ 3480760 w 7354260"/>
              <a:gd name="connsiteY145" fmla="*/ 1524000 h 1816100"/>
              <a:gd name="connsiteX146" fmla="*/ 3366460 w 7354260"/>
              <a:gd name="connsiteY146" fmla="*/ 1511300 h 1816100"/>
              <a:gd name="connsiteX147" fmla="*/ 3302960 w 7354260"/>
              <a:gd name="connsiteY147" fmla="*/ 1498600 h 1816100"/>
              <a:gd name="connsiteX148" fmla="*/ 3214060 w 7354260"/>
              <a:gd name="connsiteY148" fmla="*/ 1562100 h 1816100"/>
              <a:gd name="connsiteX149" fmla="*/ 3163260 w 7354260"/>
              <a:gd name="connsiteY149" fmla="*/ 1612900 h 1816100"/>
              <a:gd name="connsiteX150" fmla="*/ 2998160 w 7354260"/>
              <a:gd name="connsiteY150" fmla="*/ 1689100 h 1816100"/>
              <a:gd name="connsiteX151" fmla="*/ 2769560 w 7354260"/>
              <a:gd name="connsiteY151" fmla="*/ 1739900 h 1816100"/>
              <a:gd name="connsiteX152" fmla="*/ 2693360 w 7354260"/>
              <a:gd name="connsiteY152" fmla="*/ 1727200 h 1816100"/>
              <a:gd name="connsiteX153" fmla="*/ 2655260 w 7354260"/>
              <a:gd name="connsiteY153" fmla="*/ 1689100 h 1816100"/>
              <a:gd name="connsiteX154" fmla="*/ 2591760 w 7354260"/>
              <a:gd name="connsiteY154" fmla="*/ 1638300 h 1816100"/>
              <a:gd name="connsiteX155" fmla="*/ 2540960 w 7354260"/>
              <a:gd name="connsiteY155" fmla="*/ 1587500 h 1816100"/>
              <a:gd name="connsiteX156" fmla="*/ 2477460 w 7354260"/>
              <a:gd name="connsiteY156" fmla="*/ 1549400 h 1816100"/>
              <a:gd name="connsiteX157" fmla="*/ 2413960 w 7354260"/>
              <a:gd name="connsiteY157" fmla="*/ 1562100 h 1816100"/>
              <a:gd name="connsiteX158" fmla="*/ 2375860 w 7354260"/>
              <a:gd name="connsiteY158" fmla="*/ 1600200 h 1816100"/>
              <a:gd name="connsiteX159" fmla="*/ 2236160 w 7354260"/>
              <a:gd name="connsiteY159" fmla="*/ 1701800 h 1816100"/>
              <a:gd name="connsiteX160" fmla="*/ 2185360 w 7354260"/>
              <a:gd name="connsiteY160" fmla="*/ 1714500 h 1816100"/>
              <a:gd name="connsiteX161" fmla="*/ 2020260 w 7354260"/>
              <a:gd name="connsiteY161" fmla="*/ 1689100 h 1816100"/>
              <a:gd name="connsiteX162" fmla="*/ 1918660 w 7354260"/>
              <a:gd name="connsiteY162" fmla="*/ 1638300 h 1816100"/>
              <a:gd name="connsiteX163" fmla="*/ 1817060 w 7354260"/>
              <a:gd name="connsiteY163" fmla="*/ 1651000 h 1816100"/>
              <a:gd name="connsiteX164" fmla="*/ 1601160 w 7354260"/>
              <a:gd name="connsiteY164" fmla="*/ 1752600 h 1816100"/>
              <a:gd name="connsiteX165" fmla="*/ 1499560 w 7354260"/>
              <a:gd name="connsiteY165" fmla="*/ 1790700 h 1816100"/>
              <a:gd name="connsiteX166" fmla="*/ 1220160 w 7354260"/>
              <a:gd name="connsiteY166" fmla="*/ 1816100 h 1816100"/>
              <a:gd name="connsiteX167" fmla="*/ 1270960 w 7354260"/>
              <a:gd name="connsiteY167" fmla="*/ 1714500 h 1816100"/>
              <a:gd name="connsiteX168" fmla="*/ 1321760 w 7354260"/>
              <a:gd name="connsiteY168" fmla="*/ 1676400 h 1816100"/>
              <a:gd name="connsiteX169" fmla="*/ 1347160 w 7354260"/>
              <a:gd name="connsiteY169" fmla="*/ 1638300 h 1816100"/>
              <a:gd name="connsiteX170" fmla="*/ 1093160 w 7354260"/>
              <a:gd name="connsiteY170" fmla="*/ 1676400 h 1816100"/>
              <a:gd name="connsiteX171" fmla="*/ 801060 w 7354260"/>
              <a:gd name="connsiteY171" fmla="*/ 1689100 h 1816100"/>
              <a:gd name="connsiteX172" fmla="*/ 699460 w 7354260"/>
              <a:gd name="connsiteY172" fmla="*/ 1676400 h 1816100"/>
              <a:gd name="connsiteX173" fmla="*/ 712160 w 7354260"/>
              <a:gd name="connsiteY173" fmla="*/ 1625600 h 1816100"/>
              <a:gd name="connsiteX174" fmla="*/ 750260 w 7354260"/>
              <a:gd name="connsiteY174" fmla="*/ 1587500 h 1816100"/>
              <a:gd name="connsiteX175" fmla="*/ 775660 w 7354260"/>
              <a:gd name="connsiteY175" fmla="*/ 1549400 h 1816100"/>
              <a:gd name="connsiteX176" fmla="*/ 280360 w 7354260"/>
              <a:gd name="connsiteY176" fmla="*/ 1511300 h 1816100"/>
              <a:gd name="connsiteX177" fmla="*/ 89860 w 7354260"/>
              <a:gd name="connsiteY177" fmla="*/ 1498600 h 1816100"/>
              <a:gd name="connsiteX178" fmla="*/ 51760 w 7354260"/>
              <a:gd name="connsiteY178" fmla="*/ 1485900 h 1816100"/>
              <a:gd name="connsiteX179" fmla="*/ 960 w 7354260"/>
              <a:gd name="connsiteY179" fmla="*/ 1473200 h 1816100"/>
              <a:gd name="connsiteX180" fmla="*/ 64460 w 7354260"/>
              <a:gd name="connsiteY180" fmla="*/ 1460500 h 1816100"/>
              <a:gd name="connsiteX181" fmla="*/ 115260 w 7354260"/>
              <a:gd name="connsiteY181" fmla="*/ 1435100 h 1816100"/>
              <a:gd name="connsiteX182" fmla="*/ 216860 w 7354260"/>
              <a:gd name="connsiteY182" fmla="*/ 1358900 h 1816100"/>
              <a:gd name="connsiteX183" fmla="*/ 254960 w 7354260"/>
              <a:gd name="connsiteY183" fmla="*/ 1333500 h 1816100"/>
              <a:gd name="connsiteX184" fmla="*/ 216860 w 7354260"/>
              <a:gd name="connsiteY184" fmla="*/ 1320800 h 1816100"/>
              <a:gd name="connsiteX185" fmla="*/ 153360 w 7354260"/>
              <a:gd name="connsiteY185" fmla="*/ 1219200 h 1816100"/>
              <a:gd name="connsiteX186" fmla="*/ 216860 w 7354260"/>
              <a:gd name="connsiteY186" fmla="*/ 1104900 h 1816100"/>
              <a:gd name="connsiteX187" fmla="*/ 293060 w 7354260"/>
              <a:gd name="connsiteY187" fmla="*/ 1092200 h 1816100"/>
              <a:gd name="connsiteX188" fmla="*/ 254960 w 7354260"/>
              <a:gd name="connsiteY188" fmla="*/ 990600 h 1816100"/>
              <a:gd name="connsiteX189" fmla="*/ 140660 w 7354260"/>
              <a:gd name="connsiteY189" fmla="*/ 876300 h 1816100"/>
              <a:gd name="connsiteX190" fmla="*/ 64460 w 7354260"/>
              <a:gd name="connsiteY190" fmla="*/ 774700 h 1816100"/>
              <a:gd name="connsiteX191" fmla="*/ 39060 w 7354260"/>
              <a:gd name="connsiteY191" fmla="*/ 723900 h 1816100"/>
              <a:gd name="connsiteX192" fmla="*/ 960 w 7354260"/>
              <a:gd name="connsiteY192" fmla="*/ 698500 h 1816100"/>
              <a:gd name="connsiteX193" fmla="*/ 39060 w 7354260"/>
              <a:gd name="connsiteY193" fmla="*/ 711200 h 1816100"/>
              <a:gd name="connsiteX194" fmla="*/ 89860 w 7354260"/>
              <a:gd name="connsiteY194" fmla="*/ 736600 h 1816100"/>
              <a:gd name="connsiteX195" fmla="*/ 204160 w 7354260"/>
              <a:gd name="connsiteY195" fmla="*/ 723900 h 1816100"/>
              <a:gd name="connsiteX196" fmla="*/ 229560 w 7354260"/>
              <a:gd name="connsiteY196" fmla="*/ 647700 h 1816100"/>
              <a:gd name="connsiteX197" fmla="*/ 191460 w 7354260"/>
              <a:gd name="connsiteY197" fmla="*/ 482600 h 1816100"/>
              <a:gd name="connsiteX198" fmla="*/ 178760 w 7354260"/>
              <a:gd name="connsiteY198" fmla="*/ 444500 h 1816100"/>
              <a:gd name="connsiteX199" fmla="*/ 216860 w 7354260"/>
              <a:gd name="connsiteY199" fmla="*/ 419100 h 1816100"/>
              <a:gd name="connsiteX200" fmla="*/ 254960 w 7354260"/>
              <a:gd name="connsiteY200" fmla="*/ 431800 h 1816100"/>
              <a:gd name="connsiteX201" fmla="*/ 369260 w 7354260"/>
              <a:gd name="connsiteY201" fmla="*/ 444500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7354260" h="1816100">
                <a:moveTo>
                  <a:pt x="267660" y="457200"/>
                </a:moveTo>
                <a:cubicBezTo>
                  <a:pt x="288604" y="404840"/>
                  <a:pt x="301563" y="359797"/>
                  <a:pt x="343860" y="317500"/>
                </a:cubicBezTo>
                <a:lnTo>
                  <a:pt x="420060" y="241300"/>
                </a:lnTo>
                <a:lnTo>
                  <a:pt x="458160" y="203200"/>
                </a:lnTo>
                <a:cubicBezTo>
                  <a:pt x="538576" y="223304"/>
                  <a:pt x="494437" y="206218"/>
                  <a:pt x="585160" y="266700"/>
                </a:cubicBezTo>
                <a:lnTo>
                  <a:pt x="623260" y="292100"/>
                </a:lnTo>
                <a:cubicBezTo>
                  <a:pt x="635960" y="300567"/>
                  <a:pt x="646880" y="312673"/>
                  <a:pt x="661360" y="317500"/>
                </a:cubicBezTo>
                <a:lnTo>
                  <a:pt x="737560" y="342900"/>
                </a:lnTo>
                <a:cubicBezTo>
                  <a:pt x="758727" y="338667"/>
                  <a:pt x="781409" y="339132"/>
                  <a:pt x="801060" y="330200"/>
                </a:cubicBezTo>
                <a:cubicBezTo>
                  <a:pt x="828851" y="317568"/>
                  <a:pt x="851860" y="296333"/>
                  <a:pt x="877260" y="279400"/>
                </a:cubicBezTo>
                <a:lnTo>
                  <a:pt x="953460" y="228600"/>
                </a:lnTo>
                <a:cubicBezTo>
                  <a:pt x="966160" y="220133"/>
                  <a:pt x="977908" y="210026"/>
                  <a:pt x="991560" y="203200"/>
                </a:cubicBezTo>
                <a:cubicBezTo>
                  <a:pt x="1008493" y="194733"/>
                  <a:pt x="1025922" y="187193"/>
                  <a:pt x="1042360" y="177800"/>
                </a:cubicBezTo>
                <a:cubicBezTo>
                  <a:pt x="1055612" y="170227"/>
                  <a:pt x="1066512" y="158599"/>
                  <a:pt x="1080460" y="152400"/>
                </a:cubicBezTo>
                <a:cubicBezTo>
                  <a:pt x="1104926" y="141526"/>
                  <a:pt x="1156660" y="127000"/>
                  <a:pt x="1156660" y="127000"/>
                </a:cubicBezTo>
                <a:cubicBezTo>
                  <a:pt x="1200867" y="131912"/>
                  <a:pt x="1302133" y="135082"/>
                  <a:pt x="1347160" y="165100"/>
                </a:cubicBezTo>
                <a:lnTo>
                  <a:pt x="1423360" y="215900"/>
                </a:lnTo>
                <a:cubicBezTo>
                  <a:pt x="1436060" y="224367"/>
                  <a:pt x="1450667" y="230507"/>
                  <a:pt x="1461460" y="241300"/>
                </a:cubicBezTo>
                <a:cubicBezTo>
                  <a:pt x="1510353" y="290193"/>
                  <a:pt x="1484616" y="269437"/>
                  <a:pt x="1537660" y="304800"/>
                </a:cubicBezTo>
                <a:cubicBezTo>
                  <a:pt x="1657728" y="274783"/>
                  <a:pt x="1505284" y="322151"/>
                  <a:pt x="1664660" y="215900"/>
                </a:cubicBezTo>
                <a:lnTo>
                  <a:pt x="1778960" y="139700"/>
                </a:lnTo>
                <a:cubicBezTo>
                  <a:pt x="1791660" y="131233"/>
                  <a:pt x="1802580" y="119127"/>
                  <a:pt x="1817060" y="114300"/>
                </a:cubicBezTo>
                <a:cubicBezTo>
                  <a:pt x="1869640" y="96773"/>
                  <a:pt x="1844021" y="109026"/>
                  <a:pt x="1893260" y="76200"/>
                </a:cubicBezTo>
                <a:cubicBezTo>
                  <a:pt x="1918660" y="93133"/>
                  <a:pt x="1952527" y="101600"/>
                  <a:pt x="1969460" y="127000"/>
                </a:cubicBezTo>
                <a:cubicBezTo>
                  <a:pt x="1977927" y="139700"/>
                  <a:pt x="1981917" y="157010"/>
                  <a:pt x="1994860" y="165100"/>
                </a:cubicBezTo>
                <a:cubicBezTo>
                  <a:pt x="2017564" y="179290"/>
                  <a:pt x="2048783" y="175648"/>
                  <a:pt x="2071060" y="190500"/>
                </a:cubicBezTo>
                <a:cubicBezTo>
                  <a:pt x="2083760" y="198967"/>
                  <a:pt x="2095508" y="209074"/>
                  <a:pt x="2109160" y="215900"/>
                </a:cubicBezTo>
                <a:cubicBezTo>
                  <a:pt x="2140424" y="231532"/>
                  <a:pt x="2194194" y="236422"/>
                  <a:pt x="2223460" y="241300"/>
                </a:cubicBezTo>
                <a:cubicBezTo>
                  <a:pt x="2270027" y="237067"/>
                  <a:pt x="2316811" y="234780"/>
                  <a:pt x="2363160" y="228600"/>
                </a:cubicBezTo>
                <a:cubicBezTo>
                  <a:pt x="2395149" y="224335"/>
                  <a:pt x="2466099" y="198520"/>
                  <a:pt x="2490160" y="190500"/>
                </a:cubicBezTo>
                <a:cubicBezTo>
                  <a:pt x="2502860" y="186267"/>
                  <a:pt x="2517121" y="185226"/>
                  <a:pt x="2528260" y="177800"/>
                </a:cubicBezTo>
                <a:cubicBezTo>
                  <a:pt x="2540960" y="169333"/>
                  <a:pt x="2552412" y="158599"/>
                  <a:pt x="2566360" y="152400"/>
                </a:cubicBezTo>
                <a:cubicBezTo>
                  <a:pt x="2590826" y="141526"/>
                  <a:pt x="2617160" y="135467"/>
                  <a:pt x="2642560" y="127000"/>
                </a:cubicBezTo>
                <a:cubicBezTo>
                  <a:pt x="2655260" y="122767"/>
                  <a:pt x="2668686" y="120287"/>
                  <a:pt x="2680660" y="114300"/>
                </a:cubicBezTo>
                <a:cubicBezTo>
                  <a:pt x="2697593" y="105833"/>
                  <a:pt x="2713195" y="93881"/>
                  <a:pt x="2731460" y="88900"/>
                </a:cubicBezTo>
                <a:cubicBezTo>
                  <a:pt x="2760339" y="81024"/>
                  <a:pt x="2790727" y="80433"/>
                  <a:pt x="2820360" y="76200"/>
                </a:cubicBezTo>
                <a:cubicBezTo>
                  <a:pt x="2823679" y="77030"/>
                  <a:pt x="2900978" y="94975"/>
                  <a:pt x="2909260" y="101600"/>
                </a:cubicBezTo>
                <a:cubicBezTo>
                  <a:pt x="2921179" y="111135"/>
                  <a:pt x="2924889" y="127974"/>
                  <a:pt x="2934660" y="139700"/>
                </a:cubicBezTo>
                <a:cubicBezTo>
                  <a:pt x="2946158" y="153498"/>
                  <a:pt x="2957816" y="167837"/>
                  <a:pt x="2972760" y="177800"/>
                </a:cubicBezTo>
                <a:cubicBezTo>
                  <a:pt x="2983899" y="185226"/>
                  <a:pt x="2998886" y="184513"/>
                  <a:pt x="3010860" y="190500"/>
                </a:cubicBezTo>
                <a:cubicBezTo>
                  <a:pt x="3024512" y="197326"/>
                  <a:pt x="3036260" y="207433"/>
                  <a:pt x="3048960" y="215900"/>
                </a:cubicBezTo>
                <a:cubicBezTo>
                  <a:pt x="3186476" y="192981"/>
                  <a:pt x="3075719" y="215512"/>
                  <a:pt x="3163260" y="190500"/>
                </a:cubicBezTo>
                <a:cubicBezTo>
                  <a:pt x="3182249" y="185075"/>
                  <a:pt x="3231860" y="175250"/>
                  <a:pt x="3252160" y="165100"/>
                </a:cubicBezTo>
                <a:cubicBezTo>
                  <a:pt x="3265812" y="158274"/>
                  <a:pt x="3276312" y="145899"/>
                  <a:pt x="3290260" y="139700"/>
                </a:cubicBezTo>
                <a:lnTo>
                  <a:pt x="3404560" y="101600"/>
                </a:lnTo>
                <a:cubicBezTo>
                  <a:pt x="3417260" y="97367"/>
                  <a:pt x="3431521" y="96326"/>
                  <a:pt x="3442660" y="88900"/>
                </a:cubicBezTo>
                <a:cubicBezTo>
                  <a:pt x="3455360" y="80433"/>
                  <a:pt x="3466731" y="69513"/>
                  <a:pt x="3480760" y="63500"/>
                </a:cubicBezTo>
                <a:cubicBezTo>
                  <a:pt x="3496803" y="56624"/>
                  <a:pt x="3514777" y="55595"/>
                  <a:pt x="3531560" y="50800"/>
                </a:cubicBezTo>
                <a:cubicBezTo>
                  <a:pt x="3659097" y="14361"/>
                  <a:pt x="3461651" y="65102"/>
                  <a:pt x="3620460" y="25400"/>
                </a:cubicBezTo>
                <a:cubicBezTo>
                  <a:pt x="3675493" y="29633"/>
                  <a:pt x="3731309" y="27928"/>
                  <a:pt x="3785560" y="38100"/>
                </a:cubicBezTo>
                <a:cubicBezTo>
                  <a:pt x="3835323" y="47431"/>
                  <a:pt x="3816230" y="75336"/>
                  <a:pt x="3849060" y="101600"/>
                </a:cubicBezTo>
                <a:cubicBezTo>
                  <a:pt x="3859513" y="109963"/>
                  <a:pt x="3874460" y="110067"/>
                  <a:pt x="3887160" y="114300"/>
                </a:cubicBezTo>
                <a:cubicBezTo>
                  <a:pt x="4042499" y="83232"/>
                  <a:pt x="3881367" y="118189"/>
                  <a:pt x="3988760" y="88900"/>
                </a:cubicBezTo>
                <a:cubicBezTo>
                  <a:pt x="4022439" y="79715"/>
                  <a:pt x="4090360" y="63500"/>
                  <a:pt x="4090360" y="63500"/>
                </a:cubicBezTo>
                <a:cubicBezTo>
                  <a:pt x="4141160" y="67733"/>
                  <a:pt x="4193505" y="63065"/>
                  <a:pt x="4242760" y="76200"/>
                </a:cubicBezTo>
                <a:cubicBezTo>
                  <a:pt x="4260114" y="80828"/>
                  <a:pt x="4267062" y="102802"/>
                  <a:pt x="4280860" y="114300"/>
                </a:cubicBezTo>
                <a:cubicBezTo>
                  <a:pt x="4292586" y="124071"/>
                  <a:pt x="4307234" y="129929"/>
                  <a:pt x="4318960" y="139700"/>
                </a:cubicBezTo>
                <a:cubicBezTo>
                  <a:pt x="4332758" y="151198"/>
                  <a:pt x="4341360" y="169078"/>
                  <a:pt x="4357060" y="177800"/>
                </a:cubicBezTo>
                <a:cubicBezTo>
                  <a:pt x="4380465" y="190803"/>
                  <a:pt x="4433260" y="203200"/>
                  <a:pt x="4433260" y="203200"/>
                </a:cubicBezTo>
                <a:cubicBezTo>
                  <a:pt x="4442420" y="201368"/>
                  <a:pt x="4518123" y="188958"/>
                  <a:pt x="4534860" y="177800"/>
                </a:cubicBezTo>
                <a:cubicBezTo>
                  <a:pt x="4549804" y="167837"/>
                  <a:pt x="4558783" y="150727"/>
                  <a:pt x="4572960" y="139700"/>
                </a:cubicBezTo>
                <a:lnTo>
                  <a:pt x="4687260" y="63500"/>
                </a:lnTo>
                <a:cubicBezTo>
                  <a:pt x="4747637" y="23248"/>
                  <a:pt x="4710880" y="42927"/>
                  <a:pt x="4801560" y="12700"/>
                </a:cubicBezTo>
                <a:lnTo>
                  <a:pt x="4839660" y="0"/>
                </a:lnTo>
                <a:cubicBezTo>
                  <a:pt x="4914770" y="50073"/>
                  <a:pt x="4844567" y="-5830"/>
                  <a:pt x="4903160" y="76200"/>
                </a:cubicBezTo>
                <a:cubicBezTo>
                  <a:pt x="4913599" y="90815"/>
                  <a:pt x="4929762" y="100502"/>
                  <a:pt x="4941260" y="114300"/>
                </a:cubicBezTo>
                <a:cubicBezTo>
                  <a:pt x="4951031" y="126026"/>
                  <a:pt x="4954741" y="142865"/>
                  <a:pt x="4966660" y="152400"/>
                </a:cubicBezTo>
                <a:cubicBezTo>
                  <a:pt x="4983115" y="165564"/>
                  <a:pt x="5080180" y="177670"/>
                  <a:pt x="5080960" y="177800"/>
                </a:cubicBezTo>
                <a:cubicBezTo>
                  <a:pt x="5178327" y="173567"/>
                  <a:pt x="5275849" y="172044"/>
                  <a:pt x="5373060" y="165100"/>
                </a:cubicBezTo>
                <a:cubicBezTo>
                  <a:pt x="5399778" y="163192"/>
                  <a:pt x="5494268" y="139328"/>
                  <a:pt x="5512760" y="127000"/>
                </a:cubicBezTo>
                <a:cubicBezTo>
                  <a:pt x="5525460" y="118533"/>
                  <a:pt x="5537208" y="108426"/>
                  <a:pt x="5550860" y="101600"/>
                </a:cubicBezTo>
                <a:cubicBezTo>
                  <a:pt x="5562834" y="95613"/>
                  <a:pt x="5576986" y="94887"/>
                  <a:pt x="5588960" y="88900"/>
                </a:cubicBezTo>
                <a:cubicBezTo>
                  <a:pt x="5687437" y="39661"/>
                  <a:pt x="5569395" y="82722"/>
                  <a:pt x="5665160" y="50800"/>
                </a:cubicBezTo>
                <a:cubicBezTo>
                  <a:pt x="5686327" y="55033"/>
                  <a:pt x="5709353" y="53847"/>
                  <a:pt x="5728660" y="63500"/>
                </a:cubicBezTo>
                <a:cubicBezTo>
                  <a:pt x="5744724" y="71532"/>
                  <a:pt x="5752583" y="90573"/>
                  <a:pt x="5766760" y="101600"/>
                </a:cubicBezTo>
                <a:cubicBezTo>
                  <a:pt x="5790857" y="120342"/>
                  <a:pt x="5817560" y="135467"/>
                  <a:pt x="5842960" y="152400"/>
                </a:cubicBezTo>
                <a:lnTo>
                  <a:pt x="5881060" y="177800"/>
                </a:lnTo>
                <a:cubicBezTo>
                  <a:pt x="5940327" y="173567"/>
                  <a:pt x="5999806" y="171662"/>
                  <a:pt x="6058860" y="165100"/>
                </a:cubicBezTo>
                <a:cubicBezTo>
                  <a:pt x="6073360" y="163489"/>
                  <a:pt x="6130902" y="146925"/>
                  <a:pt x="6147760" y="139700"/>
                </a:cubicBezTo>
                <a:cubicBezTo>
                  <a:pt x="6165161" y="132242"/>
                  <a:pt x="6180833" y="120947"/>
                  <a:pt x="6198560" y="114300"/>
                </a:cubicBezTo>
                <a:cubicBezTo>
                  <a:pt x="6214903" y="108171"/>
                  <a:pt x="6232577" y="106395"/>
                  <a:pt x="6249360" y="101600"/>
                </a:cubicBezTo>
                <a:cubicBezTo>
                  <a:pt x="6262232" y="97922"/>
                  <a:pt x="6274473" y="92147"/>
                  <a:pt x="6287460" y="88900"/>
                </a:cubicBezTo>
                <a:cubicBezTo>
                  <a:pt x="6341739" y="75330"/>
                  <a:pt x="6397038" y="69669"/>
                  <a:pt x="6452560" y="63500"/>
                </a:cubicBezTo>
                <a:cubicBezTo>
                  <a:pt x="6494844" y="58802"/>
                  <a:pt x="6537227" y="55033"/>
                  <a:pt x="6579560" y="50800"/>
                </a:cubicBezTo>
                <a:cubicBezTo>
                  <a:pt x="6634593" y="55033"/>
                  <a:pt x="6691328" y="49278"/>
                  <a:pt x="6744660" y="63500"/>
                </a:cubicBezTo>
                <a:cubicBezTo>
                  <a:pt x="6759408" y="67433"/>
                  <a:pt x="6767247" y="86598"/>
                  <a:pt x="6770060" y="101600"/>
                </a:cubicBezTo>
                <a:cubicBezTo>
                  <a:pt x="6780232" y="155851"/>
                  <a:pt x="6758076" y="217331"/>
                  <a:pt x="6782760" y="266700"/>
                </a:cubicBezTo>
                <a:cubicBezTo>
                  <a:pt x="6794276" y="289732"/>
                  <a:pt x="6833781" y="274005"/>
                  <a:pt x="6858960" y="279400"/>
                </a:cubicBezTo>
                <a:cubicBezTo>
                  <a:pt x="6893094" y="286714"/>
                  <a:pt x="6926329" y="297954"/>
                  <a:pt x="6960560" y="304800"/>
                </a:cubicBezTo>
                <a:cubicBezTo>
                  <a:pt x="6981727" y="309033"/>
                  <a:pt x="7003235" y="311820"/>
                  <a:pt x="7024060" y="317500"/>
                </a:cubicBezTo>
                <a:cubicBezTo>
                  <a:pt x="7049891" y="324545"/>
                  <a:pt x="7074860" y="334433"/>
                  <a:pt x="7100260" y="342900"/>
                </a:cubicBezTo>
                <a:lnTo>
                  <a:pt x="7138360" y="355600"/>
                </a:lnTo>
                <a:cubicBezTo>
                  <a:pt x="7129893" y="368300"/>
                  <a:pt x="7120533" y="380448"/>
                  <a:pt x="7112960" y="393700"/>
                </a:cubicBezTo>
                <a:cubicBezTo>
                  <a:pt x="7091627" y="431033"/>
                  <a:pt x="7072022" y="452943"/>
                  <a:pt x="7100260" y="495300"/>
                </a:cubicBezTo>
                <a:cubicBezTo>
                  <a:pt x="7118458" y="522597"/>
                  <a:pt x="7151104" y="520722"/>
                  <a:pt x="7176460" y="533400"/>
                </a:cubicBezTo>
                <a:cubicBezTo>
                  <a:pt x="7190112" y="540226"/>
                  <a:pt x="7200908" y="551974"/>
                  <a:pt x="7214560" y="558800"/>
                </a:cubicBezTo>
                <a:cubicBezTo>
                  <a:pt x="7226534" y="564787"/>
                  <a:pt x="7240958" y="564999"/>
                  <a:pt x="7252660" y="571500"/>
                </a:cubicBezTo>
                <a:cubicBezTo>
                  <a:pt x="7279345" y="586325"/>
                  <a:pt x="7328860" y="622300"/>
                  <a:pt x="7328860" y="622300"/>
                </a:cubicBezTo>
                <a:cubicBezTo>
                  <a:pt x="7323743" y="629123"/>
                  <a:pt x="7272113" y="696006"/>
                  <a:pt x="7265360" y="711200"/>
                </a:cubicBezTo>
                <a:cubicBezTo>
                  <a:pt x="7254486" y="735666"/>
                  <a:pt x="7239960" y="787400"/>
                  <a:pt x="7239960" y="787400"/>
                </a:cubicBezTo>
                <a:cubicBezTo>
                  <a:pt x="7242949" y="799357"/>
                  <a:pt x="7257078" y="861393"/>
                  <a:pt x="7265360" y="876300"/>
                </a:cubicBezTo>
                <a:cubicBezTo>
                  <a:pt x="7280185" y="902985"/>
                  <a:pt x="7299227" y="927100"/>
                  <a:pt x="7316160" y="952500"/>
                </a:cubicBezTo>
                <a:cubicBezTo>
                  <a:pt x="7324627" y="965200"/>
                  <a:pt x="7336733" y="976120"/>
                  <a:pt x="7341560" y="990600"/>
                </a:cubicBezTo>
                <a:lnTo>
                  <a:pt x="7354260" y="1028700"/>
                </a:lnTo>
                <a:cubicBezTo>
                  <a:pt x="7337327" y="1054100"/>
                  <a:pt x="7313113" y="1075940"/>
                  <a:pt x="7303460" y="1104900"/>
                </a:cubicBezTo>
                <a:cubicBezTo>
                  <a:pt x="7285933" y="1157480"/>
                  <a:pt x="7298186" y="1131861"/>
                  <a:pt x="7265360" y="1181100"/>
                </a:cubicBezTo>
                <a:cubicBezTo>
                  <a:pt x="7283311" y="1270854"/>
                  <a:pt x="7271234" y="1224122"/>
                  <a:pt x="7303460" y="1320800"/>
                </a:cubicBezTo>
                <a:lnTo>
                  <a:pt x="7316160" y="1358900"/>
                </a:lnTo>
                <a:cubicBezTo>
                  <a:pt x="7311927" y="1380067"/>
                  <a:pt x="7321421" y="1410426"/>
                  <a:pt x="7303460" y="1422400"/>
                </a:cubicBezTo>
                <a:cubicBezTo>
                  <a:pt x="7275062" y="1441332"/>
                  <a:pt x="7234788" y="1426120"/>
                  <a:pt x="7201860" y="1435100"/>
                </a:cubicBezTo>
                <a:cubicBezTo>
                  <a:pt x="7187134" y="1439116"/>
                  <a:pt x="7177708" y="1454301"/>
                  <a:pt x="7163760" y="1460500"/>
                </a:cubicBezTo>
                <a:cubicBezTo>
                  <a:pt x="7139294" y="1471374"/>
                  <a:pt x="7087560" y="1485900"/>
                  <a:pt x="7087560" y="1485900"/>
                </a:cubicBezTo>
                <a:cubicBezTo>
                  <a:pt x="7057927" y="1481667"/>
                  <a:pt x="7027700" y="1480460"/>
                  <a:pt x="6998660" y="1473200"/>
                </a:cubicBezTo>
                <a:cubicBezTo>
                  <a:pt x="6976543" y="1467671"/>
                  <a:pt x="6957154" y="1453798"/>
                  <a:pt x="6935160" y="1447800"/>
                </a:cubicBezTo>
                <a:cubicBezTo>
                  <a:pt x="6910317" y="1441025"/>
                  <a:pt x="6884360" y="1439333"/>
                  <a:pt x="6858960" y="1435100"/>
                </a:cubicBezTo>
                <a:cubicBezTo>
                  <a:pt x="6816627" y="1439333"/>
                  <a:pt x="6771170" y="1431290"/>
                  <a:pt x="6731960" y="1447800"/>
                </a:cubicBezTo>
                <a:cubicBezTo>
                  <a:pt x="6636176" y="1488130"/>
                  <a:pt x="6639625" y="1524746"/>
                  <a:pt x="6579560" y="1574800"/>
                </a:cubicBezTo>
                <a:cubicBezTo>
                  <a:pt x="6546734" y="1602155"/>
                  <a:pt x="6541545" y="1600172"/>
                  <a:pt x="6503360" y="1612900"/>
                </a:cubicBezTo>
                <a:cubicBezTo>
                  <a:pt x="6350625" y="1597627"/>
                  <a:pt x="6162610" y="1574800"/>
                  <a:pt x="6008060" y="1574800"/>
                </a:cubicBezTo>
                <a:cubicBezTo>
                  <a:pt x="5940195" y="1574800"/>
                  <a:pt x="5872593" y="1583267"/>
                  <a:pt x="5804860" y="1587500"/>
                </a:cubicBezTo>
                <a:cubicBezTo>
                  <a:pt x="5783693" y="1595967"/>
                  <a:pt x="5761750" y="1602705"/>
                  <a:pt x="5741360" y="1612900"/>
                </a:cubicBezTo>
                <a:cubicBezTo>
                  <a:pt x="5645554" y="1660803"/>
                  <a:pt x="5710282" y="1636102"/>
                  <a:pt x="5639760" y="1676400"/>
                </a:cubicBezTo>
                <a:cubicBezTo>
                  <a:pt x="5623322" y="1685793"/>
                  <a:pt x="5605398" y="1692407"/>
                  <a:pt x="5588960" y="1701800"/>
                </a:cubicBezTo>
                <a:cubicBezTo>
                  <a:pt x="5575708" y="1709373"/>
                  <a:pt x="5564512" y="1720374"/>
                  <a:pt x="5550860" y="1727200"/>
                </a:cubicBezTo>
                <a:cubicBezTo>
                  <a:pt x="5538886" y="1733187"/>
                  <a:pt x="5524734" y="1733913"/>
                  <a:pt x="5512760" y="1739900"/>
                </a:cubicBezTo>
                <a:cubicBezTo>
                  <a:pt x="5414283" y="1789139"/>
                  <a:pt x="5532325" y="1746078"/>
                  <a:pt x="5436560" y="1778000"/>
                </a:cubicBezTo>
                <a:cubicBezTo>
                  <a:pt x="5419627" y="1773767"/>
                  <a:pt x="5401372" y="1773106"/>
                  <a:pt x="5385760" y="1765300"/>
                </a:cubicBezTo>
                <a:cubicBezTo>
                  <a:pt x="5290182" y="1717511"/>
                  <a:pt x="5377149" y="1722034"/>
                  <a:pt x="5258760" y="1651000"/>
                </a:cubicBezTo>
                <a:cubicBezTo>
                  <a:pt x="5224322" y="1630337"/>
                  <a:pt x="5182560" y="1625600"/>
                  <a:pt x="5144460" y="1612900"/>
                </a:cubicBezTo>
                <a:cubicBezTo>
                  <a:pt x="5059793" y="1621367"/>
                  <a:pt x="4974892" y="1627746"/>
                  <a:pt x="4890460" y="1638300"/>
                </a:cubicBezTo>
                <a:cubicBezTo>
                  <a:pt x="4855169" y="1642711"/>
                  <a:pt x="4834363" y="1654328"/>
                  <a:pt x="4801560" y="1663700"/>
                </a:cubicBezTo>
                <a:cubicBezTo>
                  <a:pt x="4784777" y="1668495"/>
                  <a:pt x="4767693" y="1672167"/>
                  <a:pt x="4750760" y="1676400"/>
                </a:cubicBezTo>
                <a:cubicBezTo>
                  <a:pt x="4708427" y="1667933"/>
                  <a:pt x="4663441" y="1668006"/>
                  <a:pt x="4623760" y="1651000"/>
                </a:cubicBezTo>
                <a:cubicBezTo>
                  <a:pt x="4601749" y="1641567"/>
                  <a:pt x="4593163" y="1613057"/>
                  <a:pt x="4572960" y="1600200"/>
                </a:cubicBezTo>
                <a:cubicBezTo>
                  <a:pt x="4516001" y="1563953"/>
                  <a:pt x="4481005" y="1561489"/>
                  <a:pt x="4420560" y="1549400"/>
                </a:cubicBezTo>
                <a:cubicBezTo>
                  <a:pt x="4394781" y="1555845"/>
                  <a:pt x="4357167" y="1563868"/>
                  <a:pt x="4331660" y="1574800"/>
                </a:cubicBezTo>
                <a:cubicBezTo>
                  <a:pt x="4221806" y="1621880"/>
                  <a:pt x="4332111" y="1583116"/>
                  <a:pt x="4242760" y="1612900"/>
                </a:cubicBezTo>
                <a:cubicBezTo>
                  <a:pt x="4239918" y="1609111"/>
                  <a:pt x="4197361" y="1532288"/>
                  <a:pt x="4166560" y="1549400"/>
                </a:cubicBezTo>
                <a:cubicBezTo>
                  <a:pt x="4135159" y="1566845"/>
                  <a:pt x="4115760" y="1600200"/>
                  <a:pt x="4090360" y="1625600"/>
                </a:cubicBezTo>
                <a:cubicBezTo>
                  <a:pt x="4077660" y="1638300"/>
                  <a:pt x="4068324" y="1655668"/>
                  <a:pt x="4052260" y="1663700"/>
                </a:cubicBezTo>
                <a:cubicBezTo>
                  <a:pt x="4026860" y="1676400"/>
                  <a:pt x="4003202" y="1693449"/>
                  <a:pt x="3976060" y="1701800"/>
                </a:cubicBezTo>
                <a:cubicBezTo>
                  <a:pt x="3947450" y="1710603"/>
                  <a:pt x="3916746" y="1709948"/>
                  <a:pt x="3887160" y="1714500"/>
                </a:cubicBezTo>
                <a:cubicBezTo>
                  <a:pt x="3861709" y="1718416"/>
                  <a:pt x="3836360" y="1722967"/>
                  <a:pt x="3810960" y="1727200"/>
                </a:cubicBezTo>
                <a:cubicBezTo>
                  <a:pt x="3696008" y="1698462"/>
                  <a:pt x="3773569" y="1725674"/>
                  <a:pt x="3607760" y="1587500"/>
                </a:cubicBezTo>
                <a:lnTo>
                  <a:pt x="3607760" y="1587500"/>
                </a:lnTo>
                <a:cubicBezTo>
                  <a:pt x="3565427" y="1566333"/>
                  <a:pt x="3525893" y="1538253"/>
                  <a:pt x="3480760" y="1524000"/>
                </a:cubicBezTo>
                <a:cubicBezTo>
                  <a:pt x="3444205" y="1512456"/>
                  <a:pt x="3404409" y="1516721"/>
                  <a:pt x="3366460" y="1511300"/>
                </a:cubicBezTo>
                <a:cubicBezTo>
                  <a:pt x="3345091" y="1508247"/>
                  <a:pt x="3324127" y="1502833"/>
                  <a:pt x="3302960" y="1498600"/>
                </a:cubicBezTo>
                <a:cubicBezTo>
                  <a:pt x="3274511" y="1517566"/>
                  <a:pt x="3239264" y="1540046"/>
                  <a:pt x="3214060" y="1562100"/>
                </a:cubicBezTo>
                <a:cubicBezTo>
                  <a:pt x="3196038" y="1577869"/>
                  <a:pt x="3182163" y="1598198"/>
                  <a:pt x="3163260" y="1612900"/>
                </a:cubicBezTo>
                <a:cubicBezTo>
                  <a:pt x="3112715" y="1652213"/>
                  <a:pt x="3058444" y="1667823"/>
                  <a:pt x="2998160" y="1689100"/>
                </a:cubicBezTo>
                <a:cubicBezTo>
                  <a:pt x="2859709" y="1737965"/>
                  <a:pt x="2912115" y="1724061"/>
                  <a:pt x="2769560" y="1739900"/>
                </a:cubicBezTo>
                <a:cubicBezTo>
                  <a:pt x="2744160" y="1735667"/>
                  <a:pt x="2716891" y="1737658"/>
                  <a:pt x="2693360" y="1727200"/>
                </a:cubicBezTo>
                <a:cubicBezTo>
                  <a:pt x="2676947" y="1719906"/>
                  <a:pt x="2668777" y="1700927"/>
                  <a:pt x="2655260" y="1689100"/>
                </a:cubicBezTo>
                <a:cubicBezTo>
                  <a:pt x="2634860" y="1671250"/>
                  <a:pt x="2612020" y="1656309"/>
                  <a:pt x="2591760" y="1638300"/>
                </a:cubicBezTo>
                <a:cubicBezTo>
                  <a:pt x="2573862" y="1622390"/>
                  <a:pt x="2559863" y="1602202"/>
                  <a:pt x="2540960" y="1587500"/>
                </a:cubicBezTo>
                <a:cubicBezTo>
                  <a:pt x="2521475" y="1572345"/>
                  <a:pt x="2498627" y="1562100"/>
                  <a:pt x="2477460" y="1549400"/>
                </a:cubicBezTo>
                <a:cubicBezTo>
                  <a:pt x="2456293" y="1553633"/>
                  <a:pt x="2433267" y="1552447"/>
                  <a:pt x="2413960" y="1562100"/>
                </a:cubicBezTo>
                <a:cubicBezTo>
                  <a:pt x="2397896" y="1570132"/>
                  <a:pt x="2389377" y="1588373"/>
                  <a:pt x="2375860" y="1600200"/>
                </a:cubicBezTo>
                <a:cubicBezTo>
                  <a:pt x="2344963" y="1627235"/>
                  <a:pt x="2271352" y="1684204"/>
                  <a:pt x="2236160" y="1701800"/>
                </a:cubicBezTo>
                <a:cubicBezTo>
                  <a:pt x="2220548" y="1709606"/>
                  <a:pt x="2202293" y="1710267"/>
                  <a:pt x="2185360" y="1714500"/>
                </a:cubicBezTo>
                <a:cubicBezTo>
                  <a:pt x="2130289" y="1708993"/>
                  <a:pt x="2071897" y="1712571"/>
                  <a:pt x="2020260" y="1689100"/>
                </a:cubicBezTo>
                <a:cubicBezTo>
                  <a:pt x="1985790" y="1673432"/>
                  <a:pt x="1918660" y="1638300"/>
                  <a:pt x="1918660" y="1638300"/>
                </a:cubicBezTo>
                <a:cubicBezTo>
                  <a:pt x="1884793" y="1642533"/>
                  <a:pt x="1850171" y="1642722"/>
                  <a:pt x="1817060" y="1651000"/>
                </a:cubicBezTo>
                <a:cubicBezTo>
                  <a:pt x="1708706" y="1678088"/>
                  <a:pt x="1706040" y="1703245"/>
                  <a:pt x="1601160" y="1752600"/>
                </a:cubicBezTo>
                <a:cubicBezTo>
                  <a:pt x="1568433" y="1768001"/>
                  <a:pt x="1533874" y="1779262"/>
                  <a:pt x="1499560" y="1790700"/>
                </a:cubicBezTo>
                <a:cubicBezTo>
                  <a:pt x="1412173" y="1819829"/>
                  <a:pt x="1302435" y="1811529"/>
                  <a:pt x="1220160" y="1816100"/>
                </a:cubicBezTo>
                <a:cubicBezTo>
                  <a:pt x="1233543" y="1762567"/>
                  <a:pt x="1227784" y="1757676"/>
                  <a:pt x="1270960" y="1714500"/>
                </a:cubicBezTo>
                <a:cubicBezTo>
                  <a:pt x="1285927" y="1699533"/>
                  <a:pt x="1306793" y="1691367"/>
                  <a:pt x="1321760" y="1676400"/>
                </a:cubicBezTo>
                <a:cubicBezTo>
                  <a:pt x="1332553" y="1665607"/>
                  <a:pt x="1361836" y="1642493"/>
                  <a:pt x="1347160" y="1638300"/>
                </a:cubicBezTo>
                <a:cubicBezTo>
                  <a:pt x="1321069" y="1630845"/>
                  <a:pt x="1103588" y="1675480"/>
                  <a:pt x="1093160" y="1676400"/>
                </a:cubicBezTo>
                <a:cubicBezTo>
                  <a:pt x="996079" y="1684966"/>
                  <a:pt x="898427" y="1684867"/>
                  <a:pt x="801060" y="1689100"/>
                </a:cubicBezTo>
                <a:cubicBezTo>
                  <a:pt x="767193" y="1684867"/>
                  <a:pt x="727233" y="1696238"/>
                  <a:pt x="699460" y="1676400"/>
                </a:cubicBezTo>
                <a:cubicBezTo>
                  <a:pt x="685257" y="1666255"/>
                  <a:pt x="703500" y="1640755"/>
                  <a:pt x="712160" y="1625600"/>
                </a:cubicBezTo>
                <a:cubicBezTo>
                  <a:pt x="721071" y="1610006"/>
                  <a:pt x="738762" y="1601298"/>
                  <a:pt x="750260" y="1587500"/>
                </a:cubicBezTo>
                <a:cubicBezTo>
                  <a:pt x="760031" y="1575774"/>
                  <a:pt x="767193" y="1562100"/>
                  <a:pt x="775660" y="1549400"/>
                </a:cubicBezTo>
                <a:cubicBezTo>
                  <a:pt x="609844" y="1438856"/>
                  <a:pt x="761430" y="1530165"/>
                  <a:pt x="280360" y="1511300"/>
                </a:cubicBezTo>
                <a:cubicBezTo>
                  <a:pt x="216768" y="1508806"/>
                  <a:pt x="153360" y="1502833"/>
                  <a:pt x="89860" y="1498600"/>
                </a:cubicBezTo>
                <a:cubicBezTo>
                  <a:pt x="77160" y="1494367"/>
                  <a:pt x="64632" y="1489578"/>
                  <a:pt x="51760" y="1485900"/>
                </a:cubicBezTo>
                <a:cubicBezTo>
                  <a:pt x="34977" y="1481105"/>
                  <a:pt x="-6846" y="1488812"/>
                  <a:pt x="960" y="1473200"/>
                </a:cubicBezTo>
                <a:cubicBezTo>
                  <a:pt x="10613" y="1453893"/>
                  <a:pt x="43293" y="1464733"/>
                  <a:pt x="64460" y="1460500"/>
                </a:cubicBezTo>
                <a:cubicBezTo>
                  <a:pt x="81393" y="1452033"/>
                  <a:pt x="99508" y="1445602"/>
                  <a:pt x="115260" y="1435100"/>
                </a:cubicBezTo>
                <a:cubicBezTo>
                  <a:pt x="150483" y="1411618"/>
                  <a:pt x="181637" y="1382382"/>
                  <a:pt x="216860" y="1358900"/>
                </a:cubicBezTo>
                <a:lnTo>
                  <a:pt x="254960" y="1333500"/>
                </a:lnTo>
                <a:cubicBezTo>
                  <a:pt x="242260" y="1329267"/>
                  <a:pt x="227999" y="1328226"/>
                  <a:pt x="216860" y="1320800"/>
                </a:cubicBezTo>
                <a:cubicBezTo>
                  <a:pt x="172498" y="1291225"/>
                  <a:pt x="172917" y="1268094"/>
                  <a:pt x="153360" y="1219200"/>
                </a:cubicBezTo>
                <a:cubicBezTo>
                  <a:pt x="165957" y="1181408"/>
                  <a:pt x="172226" y="1124737"/>
                  <a:pt x="216860" y="1104900"/>
                </a:cubicBezTo>
                <a:cubicBezTo>
                  <a:pt x="240391" y="1094442"/>
                  <a:pt x="267660" y="1096433"/>
                  <a:pt x="293060" y="1092200"/>
                </a:cubicBezTo>
                <a:cubicBezTo>
                  <a:pt x="280360" y="1058333"/>
                  <a:pt x="272108" y="1022446"/>
                  <a:pt x="254960" y="990600"/>
                </a:cubicBezTo>
                <a:cubicBezTo>
                  <a:pt x="215449" y="917222"/>
                  <a:pt x="197104" y="932744"/>
                  <a:pt x="140660" y="876300"/>
                </a:cubicBezTo>
                <a:cubicBezTo>
                  <a:pt x="124374" y="860014"/>
                  <a:pt x="80093" y="802057"/>
                  <a:pt x="64460" y="774700"/>
                </a:cubicBezTo>
                <a:cubicBezTo>
                  <a:pt x="55067" y="758262"/>
                  <a:pt x="51180" y="738444"/>
                  <a:pt x="39060" y="723900"/>
                </a:cubicBezTo>
                <a:cubicBezTo>
                  <a:pt x="29289" y="712174"/>
                  <a:pt x="960" y="713764"/>
                  <a:pt x="960" y="698500"/>
                </a:cubicBezTo>
                <a:cubicBezTo>
                  <a:pt x="960" y="685113"/>
                  <a:pt x="26755" y="705927"/>
                  <a:pt x="39060" y="711200"/>
                </a:cubicBezTo>
                <a:cubicBezTo>
                  <a:pt x="56461" y="718658"/>
                  <a:pt x="72927" y="728133"/>
                  <a:pt x="89860" y="736600"/>
                </a:cubicBezTo>
                <a:cubicBezTo>
                  <a:pt x="127960" y="732367"/>
                  <a:pt x="171819" y="744481"/>
                  <a:pt x="204160" y="723900"/>
                </a:cubicBezTo>
                <a:cubicBezTo>
                  <a:pt x="226748" y="709526"/>
                  <a:pt x="229560" y="647700"/>
                  <a:pt x="229560" y="647700"/>
                </a:cubicBezTo>
                <a:cubicBezTo>
                  <a:pt x="213074" y="532295"/>
                  <a:pt x="226326" y="587198"/>
                  <a:pt x="191460" y="482600"/>
                </a:cubicBezTo>
                <a:lnTo>
                  <a:pt x="178760" y="444500"/>
                </a:lnTo>
                <a:cubicBezTo>
                  <a:pt x="191460" y="436033"/>
                  <a:pt x="201804" y="421609"/>
                  <a:pt x="216860" y="419100"/>
                </a:cubicBezTo>
                <a:cubicBezTo>
                  <a:pt x="230065" y="416899"/>
                  <a:pt x="241973" y="428553"/>
                  <a:pt x="254960" y="431800"/>
                </a:cubicBezTo>
                <a:cubicBezTo>
                  <a:pt x="319044" y="447821"/>
                  <a:pt x="309442" y="444500"/>
                  <a:pt x="369260" y="444500"/>
                </a:cubicBezTo>
              </a:path>
            </a:pathLst>
          </a:custGeom>
          <a:solidFill>
            <a:srgbClr val="FFFF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/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NOTE: </a:t>
                </a:r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 Neural Network can be viewed as a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just like all of our past models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689BCA-F959-4B4E-A21E-01DFCB11A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921" y="5343123"/>
                <a:ext cx="7195623" cy="830997"/>
              </a:xfrm>
              <a:prstGeom prst="rect">
                <a:avLst/>
              </a:prstGeom>
              <a:blipFill>
                <a:blip r:embed="rId9"/>
                <a:stretch>
                  <a:fillRect l="-1232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80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7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6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3413659" y="3941678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2611729" y="5288988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Input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524500" y="613944"/>
            <a:ext cx="6500366" cy="452896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5719785" y="4995077"/>
            <a:ext cx="6245557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0511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2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476269" y="3390021"/>
            <a:ext cx="284546" cy="17206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56896" y="1691819"/>
            <a:ext cx="225779" cy="105552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962903" y="2728116"/>
            <a:ext cx="196414" cy="305528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912976" y="3455480"/>
            <a:ext cx="348642" cy="161802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549304" y="2590711"/>
            <a:ext cx="195333" cy="3466144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8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090406" y="1651615"/>
            <a:ext cx="256313" cy="112144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5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4329498" y="1659501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3465038" y="299346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Hidden layer</a:t>
            </a:r>
            <a:endParaRPr lang="en-US" sz="2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6422699" y="3440556"/>
            <a:ext cx="5653194" cy="230858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6591244" y="2640610"/>
            <a:ext cx="4178356" cy="805638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4F0658-1F69-6E44-BCD7-3CB4102E555E}"/>
              </a:ext>
            </a:extLst>
          </p:cNvPr>
          <p:cNvSpPr/>
          <p:nvPr/>
        </p:nvSpPr>
        <p:spPr>
          <a:xfrm>
            <a:off x="5690543" y="4003641"/>
            <a:ext cx="756921" cy="171818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DC371AFD-3C17-1749-98C6-A913494D999B}"/>
              </a:ext>
            </a:extLst>
          </p:cNvPr>
          <p:cNvSpPr/>
          <p:nvPr/>
        </p:nvSpPr>
        <p:spPr>
          <a:xfrm>
            <a:off x="5803862" y="1003969"/>
            <a:ext cx="5653194" cy="168586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866848" y="2880093"/>
            <a:ext cx="920634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Given a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s</a:t>
            </a:r>
            <a:r>
              <a:rPr lang="en-US" sz="2800" dirty="0">
                <a:latin typeface="Avenir Next" panose="020B0503020202020204" pitchFamily="34" charset="0"/>
              </a:rPr>
              <a:t>, and an action </a:t>
            </a:r>
            <a:r>
              <a:rPr lang="en-US" sz="2800" b="1" dirty="0">
                <a:solidFill>
                  <a:srgbClr val="FF0000"/>
                </a:solidFill>
                <a:latin typeface="Avenir Next" panose="020B0503020202020204" pitchFamily="34" charset="0"/>
              </a:rPr>
              <a:t>a</a:t>
            </a:r>
            <a:r>
              <a:rPr lang="en-US" sz="2800" dirty="0">
                <a:latin typeface="Avenir Next" panose="020B0503020202020204" pitchFamily="34" charset="0"/>
              </a:rPr>
              <a:t>, estimate the reward </a:t>
            </a:r>
            <a:r>
              <a:rPr lang="en-US" sz="2800" b="1" dirty="0">
                <a:solidFill>
                  <a:srgbClr val="54A218"/>
                </a:solidFill>
                <a:latin typeface="Avenir Next" panose="020B0503020202020204" pitchFamily="34" charset="0"/>
              </a:rPr>
              <a:t>r</a:t>
            </a:r>
            <a:r>
              <a:rPr lang="en-US" sz="2800" dirty="0"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8544CB-76F8-6841-94E0-1892A85E4AA3}"/>
              </a:ext>
            </a:extLst>
          </p:cNvPr>
          <p:cNvSpPr/>
          <p:nvPr/>
        </p:nvSpPr>
        <p:spPr>
          <a:xfrm>
            <a:off x="1910033" y="3926763"/>
            <a:ext cx="1078279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A policy              takes a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s</a:t>
            </a:r>
            <a:r>
              <a:rPr lang="en-US" sz="2800" dirty="0">
                <a:latin typeface="Avenir Next" panose="020B0503020202020204" pitchFamily="34" charset="0"/>
              </a:rPr>
              <a:t> and executes an action </a:t>
            </a:r>
            <a:r>
              <a:rPr lang="en-US" sz="2800" b="1" dirty="0">
                <a:solidFill>
                  <a:srgbClr val="FF0000"/>
                </a:solidFill>
                <a:latin typeface="Avenir Next" panose="020B0503020202020204" pitchFamily="34" charset="0"/>
              </a:rPr>
              <a:t>a</a:t>
            </a:r>
            <a:endParaRPr lang="en-US" sz="28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E543D7-23AB-9A4D-B93A-C2EE0E9D8CDA}"/>
                  </a:ext>
                </a:extLst>
              </p:cNvPr>
              <p:cNvSpPr txBox="1"/>
              <p:nvPr/>
            </p:nvSpPr>
            <p:spPr>
              <a:xfrm>
                <a:off x="3396341" y="4007887"/>
                <a:ext cx="110042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E543D7-23AB-9A4D-B93A-C2EE0E9D8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1" y="4007887"/>
                <a:ext cx="1100429" cy="615553"/>
              </a:xfrm>
              <a:prstGeom prst="rect">
                <a:avLst/>
              </a:prstGeom>
              <a:blipFill>
                <a:blip r:embed="rId3"/>
                <a:stretch>
                  <a:fillRect l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D07361-294B-6D49-988D-D32BEFD113C3}"/>
                  </a:ext>
                </a:extLst>
              </p:cNvPr>
              <p:cNvSpPr txBox="1"/>
              <p:nvPr/>
            </p:nvSpPr>
            <p:spPr>
              <a:xfrm>
                <a:off x="5531920" y="5350459"/>
                <a:ext cx="21339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D07361-294B-6D49-988D-D32BEFD11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20" y="5350459"/>
                <a:ext cx="2133982" cy="615553"/>
              </a:xfrm>
              <a:prstGeom prst="rect">
                <a:avLst/>
              </a:prstGeom>
              <a:blipFill>
                <a:blip r:embed="rId4"/>
                <a:stretch>
                  <a:fillRect l="-2367" r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6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8036046" y="2533102"/>
            <a:ext cx="202643" cy="327295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3539430"/>
              </a:xfrm>
              <a:prstGeom prst="rect">
                <a:avLst/>
              </a:prstGeom>
              <a:blipFill>
                <a:blip r:embed="rId17"/>
                <a:stretch>
                  <a:fillRect l="-2160" t="-178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7D1192-343C-A443-ABF5-FDE13721C433}"/>
              </a:ext>
            </a:extLst>
          </p:cNvPr>
          <p:cNvSpPr/>
          <p:nvPr/>
        </p:nvSpPr>
        <p:spPr>
          <a:xfrm>
            <a:off x="5719784" y="1778778"/>
            <a:ext cx="6305081" cy="398535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6241FB-EAF6-2A41-A292-2D528637BBE3}"/>
              </a:ext>
            </a:extLst>
          </p:cNvPr>
          <p:cNvSpPr/>
          <p:nvPr/>
        </p:nvSpPr>
        <p:spPr>
          <a:xfrm>
            <a:off x="7657721" y="1102591"/>
            <a:ext cx="1768821" cy="724704"/>
          </a:xfrm>
          <a:prstGeom prst="rect">
            <a:avLst/>
          </a:prstGeom>
          <a:solidFill>
            <a:schemeClr val="accent4">
              <a:alpha val="56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73B4B99D-93E9-0B48-8D5F-F50138BBA855}"/>
              </a:ext>
            </a:extLst>
          </p:cNvPr>
          <p:cNvSpPr/>
          <p:nvPr/>
        </p:nvSpPr>
        <p:spPr>
          <a:xfrm rot="5400000" flipV="1">
            <a:off x="5352274" y="22800"/>
            <a:ext cx="753100" cy="326695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584495-A07E-034A-A7AF-EFD139794762}"/>
              </a:ext>
            </a:extLst>
          </p:cNvPr>
          <p:cNvSpPr txBox="1"/>
          <p:nvPr/>
        </p:nvSpPr>
        <p:spPr>
          <a:xfrm flipH="1">
            <a:off x="4521906" y="1321250"/>
            <a:ext cx="20339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Output layer</a:t>
            </a:r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5559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2380105" y="3367676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498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They take input(s), apply some aggregate operation(s) -- often a </a:t>
            </a:r>
            <a:r>
              <a:rPr lang="en-US" sz="2000" b="1" dirty="0">
                <a:latin typeface="Avenir Next" panose="020B0503020202020204" pitchFamily="34" charset="0"/>
              </a:rPr>
              <a:t>non-linear transformation</a:t>
            </a:r>
            <a:r>
              <a:rPr lang="en-US" sz="2000" dirty="0">
                <a:latin typeface="Avenir Next" panose="020B0503020202020204" pitchFamily="34" charset="0"/>
              </a:rPr>
              <a:t> -- and yield a scalar value.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939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/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000" dirty="0">
                    <a:latin typeface="Avenir Next" panose="020B0503020202020204" pitchFamily="34" charset="0"/>
                  </a:rPr>
                  <a:t>the input layer’s, is called an </a:t>
                </a:r>
                <a:r>
                  <a:rPr lang="en-US" sz="2000" b="1" dirty="0">
                    <a:latin typeface="Avenir Next" panose="020B0503020202020204" pitchFamily="34" charset="0"/>
                  </a:rPr>
                  <a:t>activation function.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The sigmoid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is a common choice and is equivalent to performing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logistic regression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on its given inputs.</a:t>
                </a:r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653423-F1BF-164A-B26F-5975C0E97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39424" y="3071915"/>
                <a:ext cx="4079691" cy="3118803"/>
              </a:xfrm>
              <a:prstGeom prst="rect">
                <a:avLst/>
              </a:prstGeom>
              <a:blipFill>
                <a:blip r:embed="rId20"/>
                <a:stretch>
                  <a:fillRect l="-1553" r="-279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8160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/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</a:rPr>
                  <a:t>General Notes: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It’s a fully connected network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 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Every</a:t>
                </a: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  <a:latin typeface="Avenir Next" panose="020B0503020202020204" pitchFamily="34" charset="0"/>
                  </a:rPr>
                  <a:t>Parameters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 (weights)</a:t>
                </a:r>
              </a:p>
              <a:p>
                <a:pPr>
                  <a:spcBef>
                    <a:spcPts val="3000"/>
                  </a:spcBef>
                </a:pP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endParaRPr lang="en-US" sz="2400" u="sng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123F7F-2B2D-B744-8284-67A4FEB0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5" y="1078814"/>
                <a:ext cx="5873755" cy="5047536"/>
              </a:xfrm>
              <a:prstGeom prst="rect">
                <a:avLst/>
              </a:prstGeom>
              <a:blipFill>
                <a:blip r:embed="rId19"/>
                <a:stretch>
                  <a:fillRect l="-2160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DF422962-DCFD-E843-90D3-9B6B7179B402}"/>
              </a:ext>
            </a:extLst>
          </p:cNvPr>
          <p:cNvSpPr/>
          <p:nvPr/>
        </p:nvSpPr>
        <p:spPr>
          <a:xfrm>
            <a:off x="1577380" y="3367676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A2D7-904C-2A42-B856-8EA66D8BA7ED}"/>
              </a:ext>
            </a:extLst>
          </p:cNvPr>
          <p:cNvSpPr/>
          <p:nvPr/>
        </p:nvSpPr>
        <p:spPr>
          <a:xfrm>
            <a:off x="1126079" y="3153061"/>
            <a:ext cx="240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scalar value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B6A94CC-9C8E-A24D-862A-89339124C8A3}"/>
              </a:ext>
            </a:extLst>
          </p:cNvPr>
          <p:cNvSpPr/>
          <p:nvPr/>
        </p:nvSpPr>
        <p:spPr>
          <a:xfrm>
            <a:off x="2390026" y="2453823"/>
            <a:ext cx="3664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is a weight, which is multiplied by its input</a:t>
            </a:r>
            <a:endParaRPr lang="en-US" sz="2400" dirty="0"/>
          </a:p>
        </p:txBody>
      </p:sp>
      <p:sp>
        <p:nvSpPr>
          <p:cNvPr id="93" name="Down Arrow 92">
            <a:extLst>
              <a:ext uri="{FF2B5EF4-FFF2-40B4-BE49-F238E27FC236}">
                <a16:creationId xmlns:a16="http://schemas.microsoft.com/office/drawing/2014/main" id="{1D7431CA-261E-E24D-BB81-24CBC92C3AD1}"/>
              </a:ext>
            </a:extLst>
          </p:cNvPr>
          <p:cNvSpPr/>
          <p:nvPr/>
        </p:nvSpPr>
        <p:spPr>
          <a:xfrm rot="16200000">
            <a:off x="1824215" y="2465225"/>
            <a:ext cx="251808" cy="74547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ular Callout 1">
            <a:extLst>
              <a:ext uri="{FF2B5EF4-FFF2-40B4-BE49-F238E27FC236}">
                <a16:creationId xmlns:a16="http://schemas.microsoft.com/office/drawing/2014/main" id="{53CA0B8D-3C80-364D-A1C6-622F9CF1452A}"/>
              </a:ext>
            </a:extLst>
          </p:cNvPr>
          <p:cNvSpPr/>
          <p:nvPr/>
        </p:nvSpPr>
        <p:spPr>
          <a:xfrm rot="5400000" flipV="1">
            <a:off x="2066482" y="738343"/>
            <a:ext cx="4695897" cy="677146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3911218 w 14430803"/>
              <a:gd name="connsiteY0" fmla="*/ 0 h 3531106"/>
              <a:gd name="connsiteX1" fmla="*/ 5664482 w 14430803"/>
              <a:gd name="connsiteY1" fmla="*/ 0 h 3531106"/>
              <a:gd name="connsiteX2" fmla="*/ 5664482 w 14430803"/>
              <a:gd name="connsiteY2" fmla="*/ 0 h 3531106"/>
              <a:gd name="connsiteX3" fmla="*/ 8294378 w 14430803"/>
              <a:gd name="connsiteY3" fmla="*/ 0 h 3531106"/>
              <a:gd name="connsiteX4" fmla="*/ 14430803 w 14430803"/>
              <a:gd name="connsiteY4" fmla="*/ 0 h 3531106"/>
              <a:gd name="connsiteX5" fmla="*/ 14430803 w 14430803"/>
              <a:gd name="connsiteY5" fmla="*/ 1267046 h 3531106"/>
              <a:gd name="connsiteX6" fmla="*/ 14430803 w 14430803"/>
              <a:gd name="connsiteY6" fmla="*/ 1267046 h 3531106"/>
              <a:gd name="connsiteX7" fmla="*/ 14430803 w 14430803"/>
              <a:gd name="connsiteY7" fmla="*/ 1810065 h 3531106"/>
              <a:gd name="connsiteX8" fmla="*/ 14430803 w 14430803"/>
              <a:gd name="connsiteY8" fmla="*/ 2172078 h 3531106"/>
              <a:gd name="connsiteX9" fmla="*/ 7748845 w 14430803"/>
              <a:gd name="connsiteY9" fmla="*/ 2185078 h 3531106"/>
              <a:gd name="connsiteX10" fmla="*/ 5652742 w 14430803"/>
              <a:gd name="connsiteY10" fmla="*/ 2548105 h 3531106"/>
              <a:gd name="connsiteX11" fmla="*/ 5679406 w 14430803"/>
              <a:gd name="connsiteY11" fmla="*/ 2175343 h 3531106"/>
              <a:gd name="connsiteX12" fmla="*/ 3911218 w 14430803"/>
              <a:gd name="connsiteY12" fmla="*/ 2172078 h 3531106"/>
              <a:gd name="connsiteX13" fmla="*/ 0 w 14430803"/>
              <a:gd name="connsiteY13" fmla="*/ 3531106 h 3531106"/>
              <a:gd name="connsiteX14" fmla="*/ 3911218 w 14430803"/>
              <a:gd name="connsiteY14" fmla="*/ 1267046 h 3531106"/>
              <a:gd name="connsiteX15" fmla="*/ 3911218 w 14430803"/>
              <a:gd name="connsiteY15" fmla="*/ 1267046 h 3531106"/>
              <a:gd name="connsiteX16" fmla="*/ 3911218 w 14430803"/>
              <a:gd name="connsiteY16" fmla="*/ 0 h 3531106"/>
              <a:gd name="connsiteX0" fmla="*/ 4698467 w 15218052"/>
              <a:gd name="connsiteY0" fmla="*/ 0 h 3355104"/>
              <a:gd name="connsiteX1" fmla="*/ 6451731 w 15218052"/>
              <a:gd name="connsiteY1" fmla="*/ 0 h 3355104"/>
              <a:gd name="connsiteX2" fmla="*/ 6451731 w 15218052"/>
              <a:gd name="connsiteY2" fmla="*/ 0 h 3355104"/>
              <a:gd name="connsiteX3" fmla="*/ 9081627 w 15218052"/>
              <a:gd name="connsiteY3" fmla="*/ 0 h 3355104"/>
              <a:gd name="connsiteX4" fmla="*/ 15218052 w 15218052"/>
              <a:gd name="connsiteY4" fmla="*/ 0 h 3355104"/>
              <a:gd name="connsiteX5" fmla="*/ 15218052 w 15218052"/>
              <a:gd name="connsiteY5" fmla="*/ 1267046 h 3355104"/>
              <a:gd name="connsiteX6" fmla="*/ 15218052 w 15218052"/>
              <a:gd name="connsiteY6" fmla="*/ 1267046 h 3355104"/>
              <a:gd name="connsiteX7" fmla="*/ 15218052 w 15218052"/>
              <a:gd name="connsiteY7" fmla="*/ 1810065 h 3355104"/>
              <a:gd name="connsiteX8" fmla="*/ 15218052 w 15218052"/>
              <a:gd name="connsiteY8" fmla="*/ 2172078 h 3355104"/>
              <a:gd name="connsiteX9" fmla="*/ 8536094 w 15218052"/>
              <a:gd name="connsiteY9" fmla="*/ 2185078 h 3355104"/>
              <a:gd name="connsiteX10" fmla="*/ 6439991 w 15218052"/>
              <a:gd name="connsiteY10" fmla="*/ 2548105 h 3355104"/>
              <a:gd name="connsiteX11" fmla="*/ 6466655 w 15218052"/>
              <a:gd name="connsiteY11" fmla="*/ 2175343 h 3355104"/>
              <a:gd name="connsiteX12" fmla="*/ 4698467 w 15218052"/>
              <a:gd name="connsiteY12" fmla="*/ 2172078 h 3355104"/>
              <a:gd name="connsiteX13" fmla="*/ -2 w 15218052"/>
              <a:gd name="connsiteY13" fmla="*/ 3355104 h 3355104"/>
              <a:gd name="connsiteX14" fmla="*/ 4698467 w 15218052"/>
              <a:gd name="connsiteY14" fmla="*/ 1267046 h 3355104"/>
              <a:gd name="connsiteX15" fmla="*/ 4698467 w 15218052"/>
              <a:gd name="connsiteY15" fmla="*/ 1267046 h 3355104"/>
              <a:gd name="connsiteX16" fmla="*/ 4698467 w 15218052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4698470 w 15218055"/>
              <a:gd name="connsiteY15" fmla="*/ 1267046 h 3355104"/>
              <a:gd name="connsiteX16" fmla="*/ 4698470 w 15218055"/>
              <a:gd name="connsiteY16" fmla="*/ 0 h 3355104"/>
              <a:gd name="connsiteX0" fmla="*/ 4698470 w 15218055"/>
              <a:gd name="connsiteY0" fmla="*/ 0 h 3355104"/>
              <a:gd name="connsiteX1" fmla="*/ 6451734 w 15218055"/>
              <a:gd name="connsiteY1" fmla="*/ 0 h 3355104"/>
              <a:gd name="connsiteX2" fmla="*/ 6451734 w 15218055"/>
              <a:gd name="connsiteY2" fmla="*/ 0 h 3355104"/>
              <a:gd name="connsiteX3" fmla="*/ 9081630 w 15218055"/>
              <a:gd name="connsiteY3" fmla="*/ 0 h 3355104"/>
              <a:gd name="connsiteX4" fmla="*/ 15218055 w 15218055"/>
              <a:gd name="connsiteY4" fmla="*/ 0 h 3355104"/>
              <a:gd name="connsiteX5" fmla="*/ 15218055 w 15218055"/>
              <a:gd name="connsiteY5" fmla="*/ 1267046 h 3355104"/>
              <a:gd name="connsiteX6" fmla="*/ 15218055 w 15218055"/>
              <a:gd name="connsiteY6" fmla="*/ 1267046 h 3355104"/>
              <a:gd name="connsiteX7" fmla="*/ 15218055 w 15218055"/>
              <a:gd name="connsiteY7" fmla="*/ 1810065 h 3355104"/>
              <a:gd name="connsiteX8" fmla="*/ 15218055 w 15218055"/>
              <a:gd name="connsiteY8" fmla="*/ 2172078 h 3355104"/>
              <a:gd name="connsiteX9" fmla="*/ 8536097 w 15218055"/>
              <a:gd name="connsiteY9" fmla="*/ 2185078 h 3355104"/>
              <a:gd name="connsiteX10" fmla="*/ 6439994 w 15218055"/>
              <a:gd name="connsiteY10" fmla="*/ 2548105 h 3355104"/>
              <a:gd name="connsiteX11" fmla="*/ 6466658 w 15218055"/>
              <a:gd name="connsiteY11" fmla="*/ 2175343 h 3355104"/>
              <a:gd name="connsiteX12" fmla="*/ 4698470 w 15218055"/>
              <a:gd name="connsiteY12" fmla="*/ 2172078 h 3355104"/>
              <a:gd name="connsiteX13" fmla="*/ 1 w 15218055"/>
              <a:gd name="connsiteY13" fmla="*/ 3355104 h 3355104"/>
              <a:gd name="connsiteX14" fmla="*/ 4698470 w 15218055"/>
              <a:gd name="connsiteY14" fmla="*/ 1267046 h 3355104"/>
              <a:gd name="connsiteX15" fmla="*/ 1982104 w 15218055"/>
              <a:gd name="connsiteY15" fmla="*/ 1273350 h 3355104"/>
              <a:gd name="connsiteX16" fmla="*/ 4698470 w 15218055"/>
              <a:gd name="connsiteY16" fmla="*/ 0 h 3355104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4698470 w 15218055"/>
              <a:gd name="connsiteY14" fmla="*/ 1273350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6439994 w 15218055"/>
              <a:gd name="connsiteY10" fmla="*/ 2554409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  <a:gd name="connsiteX0" fmla="*/ 1940947 w 15218055"/>
              <a:gd name="connsiteY0" fmla="*/ 0 h 3361408"/>
              <a:gd name="connsiteX1" fmla="*/ 6451734 w 15218055"/>
              <a:gd name="connsiteY1" fmla="*/ 6304 h 3361408"/>
              <a:gd name="connsiteX2" fmla="*/ 6451734 w 15218055"/>
              <a:gd name="connsiteY2" fmla="*/ 6304 h 3361408"/>
              <a:gd name="connsiteX3" fmla="*/ 9081630 w 15218055"/>
              <a:gd name="connsiteY3" fmla="*/ 6304 h 3361408"/>
              <a:gd name="connsiteX4" fmla="*/ 15218055 w 15218055"/>
              <a:gd name="connsiteY4" fmla="*/ 6304 h 3361408"/>
              <a:gd name="connsiteX5" fmla="*/ 15218055 w 15218055"/>
              <a:gd name="connsiteY5" fmla="*/ 1273350 h 3361408"/>
              <a:gd name="connsiteX6" fmla="*/ 15218055 w 15218055"/>
              <a:gd name="connsiteY6" fmla="*/ 1273350 h 3361408"/>
              <a:gd name="connsiteX7" fmla="*/ 15218055 w 15218055"/>
              <a:gd name="connsiteY7" fmla="*/ 1816369 h 3361408"/>
              <a:gd name="connsiteX8" fmla="*/ 15218055 w 15218055"/>
              <a:gd name="connsiteY8" fmla="*/ 2178382 h 3361408"/>
              <a:gd name="connsiteX9" fmla="*/ 8536097 w 15218055"/>
              <a:gd name="connsiteY9" fmla="*/ 2191382 h 3361408"/>
              <a:gd name="connsiteX10" fmla="*/ 4670248 w 15218055"/>
              <a:gd name="connsiteY10" fmla="*/ 2806586 h 3361408"/>
              <a:gd name="connsiteX11" fmla="*/ 6466658 w 15218055"/>
              <a:gd name="connsiteY11" fmla="*/ 2181647 h 3361408"/>
              <a:gd name="connsiteX12" fmla="*/ 4698470 w 15218055"/>
              <a:gd name="connsiteY12" fmla="*/ 2178382 h 3361408"/>
              <a:gd name="connsiteX13" fmla="*/ 1 w 15218055"/>
              <a:gd name="connsiteY13" fmla="*/ 3361408 h 3361408"/>
              <a:gd name="connsiteX14" fmla="*/ 1940955 w 15218055"/>
              <a:gd name="connsiteY14" fmla="*/ 2193791 h 3361408"/>
              <a:gd name="connsiteX15" fmla="*/ 1982104 w 15218055"/>
              <a:gd name="connsiteY15" fmla="*/ 1279654 h 3361408"/>
              <a:gd name="connsiteX16" fmla="*/ 1940947 w 15218055"/>
              <a:gd name="connsiteY16" fmla="*/ 0 h 336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218055" h="3361408">
                <a:moveTo>
                  <a:pt x="1940947" y="0"/>
                </a:moveTo>
                <a:lnTo>
                  <a:pt x="6451734" y="6304"/>
                </a:lnTo>
                <a:lnTo>
                  <a:pt x="6451734" y="6304"/>
                </a:lnTo>
                <a:lnTo>
                  <a:pt x="9081630" y="6304"/>
                </a:lnTo>
                <a:lnTo>
                  <a:pt x="15218055" y="6304"/>
                </a:lnTo>
                <a:lnTo>
                  <a:pt x="15218055" y="1273350"/>
                </a:lnTo>
                <a:lnTo>
                  <a:pt x="15218055" y="1273350"/>
                </a:lnTo>
                <a:lnTo>
                  <a:pt x="15218055" y="1816369"/>
                </a:lnTo>
                <a:lnTo>
                  <a:pt x="15218055" y="2178382"/>
                </a:lnTo>
                <a:lnTo>
                  <a:pt x="8536097" y="2191382"/>
                </a:lnTo>
                <a:lnTo>
                  <a:pt x="4670248" y="2806586"/>
                </a:lnTo>
                <a:lnTo>
                  <a:pt x="6466658" y="2181647"/>
                </a:lnTo>
                <a:lnTo>
                  <a:pt x="4698470" y="2178382"/>
                </a:lnTo>
                <a:lnTo>
                  <a:pt x="1" y="3361408"/>
                </a:lnTo>
                <a:cubicBezTo>
                  <a:pt x="1566157" y="2665389"/>
                  <a:pt x="1486047" y="2593507"/>
                  <a:pt x="1940955" y="2193791"/>
                </a:cubicBezTo>
                <a:lnTo>
                  <a:pt x="1982104" y="1279654"/>
                </a:lnTo>
                <a:lnTo>
                  <a:pt x="1940947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E482B-9984-FE49-8F22-8F7654CF6768}"/>
              </a:ext>
            </a:extLst>
          </p:cNvPr>
          <p:cNvSpPr txBox="1"/>
          <p:nvPr/>
        </p:nvSpPr>
        <p:spPr>
          <a:xfrm flipH="1">
            <a:off x="1244433" y="2617074"/>
            <a:ext cx="97694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Every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8E9F02-760C-9647-BF8E-EB6CA0729522}"/>
              </a:ext>
            </a:extLst>
          </p:cNvPr>
          <p:cNvSpPr/>
          <p:nvPr/>
        </p:nvSpPr>
        <p:spPr>
          <a:xfrm>
            <a:off x="2142487" y="2693393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C50361-098F-E94C-9FAF-99EA1F4C0C3B}"/>
              </a:ext>
            </a:extLst>
          </p:cNvPr>
          <p:cNvSpPr txBox="1"/>
          <p:nvPr/>
        </p:nvSpPr>
        <p:spPr>
          <a:xfrm flipH="1">
            <a:off x="2891767" y="2617074"/>
            <a:ext cx="203740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, except for 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653423-F1BF-164A-B26F-5975C0E97464}"/>
              </a:ext>
            </a:extLst>
          </p:cNvPr>
          <p:cNvSpPr txBox="1"/>
          <p:nvPr/>
        </p:nvSpPr>
        <p:spPr>
          <a:xfrm flipH="1">
            <a:off x="1239424" y="3071915"/>
            <a:ext cx="4079691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the input layer’s, is called an </a:t>
            </a:r>
            <a:r>
              <a:rPr lang="en-US" sz="2000" b="1" dirty="0">
                <a:latin typeface="Avenir Next" panose="020B0503020202020204" pitchFamily="34" charset="0"/>
              </a:rPr>
              <a:t>activation function.</a:t>
            </a:r>
          </a:p>
          <a:p>
            <a:pPr>
              <a:lnSpc>
                <a:spcPts val="4000"/>
              </a:lnSpc>
            </a:pPr>
            <a:r>
              <a:rPr lang="en-US" sz="2000" dirty="0">
                <a:latin typeface="Avenir Next" panose="020B0503020202020204" pitchFamily="34" charset="0"/>
              </a:rPr>
              <a:t>Thus, neural nets can be viewed as being a fully-connected set of logistic regressions, oftentimes stacked (multiple hidden layers)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07045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36012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116801-C8D5-674C-964A-045F88944343}"/>
              </a:ext>
            </a:extLst>
          </p:cNvPr>
          <p:cNvSpPr/>
          <p:nvPr/>
        </p:nvSpPr>
        <p:spPr>
          <a:xfrm>
            <a:off x="456436" y="1337892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B23009-ABCE-3547-81C4-0DF3F5E9E10D}"/>
              </a:ext>
            </a:extLst>
          </p:cNvPr>
          <p:cNvSpPr/>
          <p:nvPr/>
        </p:nvSpPr>
        <p:spPr>
          <a:xfrm>
            <a:off x="217237" y="163171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B80D5-27F7-D442-95FC-1AE0E93845B4}"/>
              </a:ext>
            </a:extLst>
          </p:cNvPr>
          <p:cNvSpPr/>
          <p:nvPr/>
        </p:nvSpPr>
        <p:spPr>
          <a:xfrm>
            <a:off x="1400618" y="1491779"/>
            <a:ext cx="5035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How do we train a neural network?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6A54D6-9688-9641-9C15-FF9545EF4ED0}"/>
              </a:ext>
            </a:extLst>
          </p:cNvPr>
          <p:cNvSpPr/>
          <p:nvPr/>
        </p:nvSpPr>
        <p:spPr>
          <a:xfrm>
            <a:off x="443008" y="245324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BDB42A-C327-DA46-984D-DAD354549EC4}"/>
              </a:ext>
            </a:extLst>
          </p:cNvPr>
          <p:cNvSpPr/>
          <p:nvPr/>
        </p:nvSpPr>
        <p:spPr>
          <a:xfrm>
            <a:off x="1400618" y="2541234"/>
            <a:ext cx="4750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dirty="0">
                <a:latin typeface="Avenir Next" panose="020B0503020202020204" pitchFamily="34" charset="0"/>
              </a:rPr>
              <a:t>First, specify a </a:t>
            </a:r>
            <a:r>
              <a:rPr lang="en-US" sz="2400" b="1" dirty="0">
                <a:latin typeface="Avenir Next" panose="020B0503020202020204" pitchFamily="34" charset="0"/>
              </a:rPr>
              <a:t>cost function</a:t>
            </a:r>
            <a:r>
              <a:rPr lang="en-US" sz="2400" dirty="0">
                <a:latin typeface="Avenir Next" panose="020B0503020202020204" pitchFamily="34" charset="0"/>
              </a:rPr>
              <a:t> and an </a:t>
            </a:r>
            <a:r>
              <a:rPr lang="en-US" sz="2400" b="1" dirty="0">
                <a:latin typeface="Avenir Next" panose="020B0503020202020204" pitchFamily="34" charset="0"/>
              </a:rPr>
              <a:t>optimization algorithm</a:t>
            </a:r>
            <a:r>
              <a:rPr lang="en-US" sz="2400" dirty="0">
                <a:latin typeface="Avenir Next" panose="020B0503020202020204" pitchFamily="34" charset="0"/>
              </a:rPr>
              <a:t>, just like we did for our other supervised, parametric models</a:t>
            </a:r>
          </a:p>
        </p:txBody>
      </p:sp>
    </p:spTree>
    <p:extLst>
      <p:ext uri="{BB962C8B-B14F-4D97-AF65-F5344CB8AC3E}">
        <p14:creationId xmlns:p14="http://schemas.microsoft.com/office/powerpoint/2010/main" val="35488055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/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FFF3B-ED6B-8841-A3FE-ABC5DDE2E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" y="1948640"/>
                <a:ext cx="5862984" cy="461665"/>
              </a:xfrm>
              <a:prstGeom prst="rect">
                <a:avLst/>
              </a:prstGeom>
              <a:blipFill>
                <a:blip r:embed="rId19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2822BA-9B74-764C-ADBE-C6DAE7D6DB9D}"/>
              </a:ext>
            </a:extLst>
          </p:cNvPr>
          <p:cNvSpPr txBox="1"/>
          <p:nvPr/>
        </p:nvSpPr>
        <p:spPr>
          <a:xfrm>
            <a:off x="270933" y="156200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/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via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21D83C-FD97-9F44-8A7B-28FD3136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7" y="3956716"/>
                <a:ext cx="3460655" cy="830997"/>
              </a:xfrm>
              <a:prstGeom prst="rect">
                <a:avLst/>
              </a:prstGeom>
              <a:blipFill>
                <a:blip r:embed="rId20"/>
                <a:stretch>
                  <a:fillRect l="-2564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Brace 48">
            <a:extLst>
              <a:ext uri="{FF2B5EF4-FFF2-40B4-BE49-F238E27FC236}">
                <a16:creationId xmlns:a16="http://schemas.microsoft.com/office/drawing/2014/main" id="{B122075B-5E62-354C-B952-502FD7EE9B8F}"/>
              </a:ext>
            </a:extLst>
          </p:cNvPr>
          <p:cNvSpPr/>
          <p:nvPr/>
        </p:nvSpPr>
        <p:spPr>
          <a:xfrm rot="5400000">
            <a:off x="3452333" y="683440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D73A53-9C3D-7F47-B4BB-0171C2FD8B19}"/>
              </a:ext>
            </a:extLst>
          </p:cNvPr>
          <p:cNvSpPr txBox="1"/>
          <p:nvPr/>
        </p:nvSpPr>
        <p:spPr>
          <a:xfrm>
            <a:off x="1645225" y="2950309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</p:spTree>
    <p:extLst>
      <p:ext uri="{BB962C8B-B14F-4D97-AF65-F5344CB8AC3E}">
        <p14:creationId xmlns:p14="http://schemas.microsoft.com/office/powerpoint/2010/main" val="40448779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0110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04213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05176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0110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0110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4EEEA4F-DEA1-FD45-A0DE-86000A3A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20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7001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03059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03700"/>
              </a:xfrm>
              <a:prstGeom prst="rect">
                <a:avLst/>
              </a:prstGeom>
              <a:blipFill>
                <a:blip r:embed="rId8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03572"/>
              </a:xfrm>
              <a:prstGeom prst="rect">
                <a:avLst/>
              </a:prstGeom>
              <a:blipFill>
                <a:blip r:embed="rId11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05176"/>
              </a:xfrm>
              <a:prstGeom prst="rect">
                <a:avLst/>
              </a:prstGeom>
              <a:blipFill>
                <a:blip r:embed="rId1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03059"/>
              </a:xfrm>
              <a:prstGeom prst="rect">
                <a:avLst/>
              </a:prstGeom>
              <a:blipFill>
                <a:blip r:embed="rId17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03572"/>
              </a:xfrm>
              <a:prstGeom prst="rect">
                <a:avLst/>
              </a:prstGeom>
              <a:blipFill>
                <a:blip r:embed="rId1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48A999-A07E-1F47-91E9-3D32B095CC93}"/>
                  </a:ext>
                </a:extLst>
              </p:cNvPr>
              <p:cNvSpPr/>
              <p:nvPr/>
            </p:nvSpPr>
            <p:spPr>
              <a:xfrm>
                <a:off x="1964191" y="2880093"/>
                <a:ext cx="7963065" cy="1331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sz="2800" dirty="0">
                    <a:latin typeface="Avenir Next" panose="020B0503020202020204" pitchFamily="34" charset="0"/>
                  </a:rPr>
                  <a:t>So, there can be many policies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Avenir Next" panose="020B0503020202020204" pitchFamily="34" charset="0"/>
                  </a:rPr>
                  <a:t>  (some better than others).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D48A999-A07E-1F47-91E9-3D32B095C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191" y="2880093"/>
                <a:ext cx="7963065" cy="1331134"/>
              </a:xfrm>
              <a:prstGeom prst="rect">
                <a:avLst/>
              </a:prstGeom>
              <a:blipFill>
                <a:blip r:embed="rId3"/>
                <a:stretch>
                  <a:fillRect l="-1592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95E6447-C73C-6E4B-8342-1766D8CDB2B4}"/>
              </a:ext>
            </a:extLst>
          </p:cNvPr>
          <p:cNvSpPr/>
          <p:nvPr/>
        </p:nvSpPr>
        <p:spPr>
          <a:xfrm>
            <a:off x="1964191" y="4780843"/>
            <a:ext cx="9206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How do we determine </a:t>
            </a:r>
            <a:r>
              <a:rPr lang="en-US" sz="2800" strike="sngStrike" dirty="0">
                <a:latin typeface="Avenir Roman" panose="02000503020000020003" pitchFamily="2" charset="0"/>
              </a:rPr>
              <a:t>how to move from state-to-state so as to receive maximum reward </a:t>
            </a:r>
            <a:r>
              <a:rPr lang="en-US" sz="2800" b="1" strike="sngStrike" dirty="0">
                <a:solidFill>
                  <a:srgbClr val="54A218"/>
                </a:solidFill>
                <a:latin typeface="Avenir Roman" panose="02000503020000020003" pitchFamily="2" charset="0"/>
              </a:rPr>
              <a:t>r</a:t>
            </a:r>
            <a:r>
              <a:rPr lang="en-US" sz="2800" strike="sngStrike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F2675E-27B0-D14A-A668-AE846344DA88}"/>
              </a:ext>
            </a:extLst>
          </p:cNvPr>
          <p:cNvSpPr/>
          <p:nvPr/>
        </p:nvSpPr>
        <p:spPr>
          <a:xfrm>
            <a:off x="5659826" y="4364501"/>
            <a:ext cx="4336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venir Roman" panose="02000503020000020003" pitchFamily="2" charset="0"/>
              </a:rPr>
              <a:t>which policy to execute?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B7DB357-D4A8-BE49-A5F0-B7ABF2D7B3CA}"/>
                  </a:ext>
                </a:extLst>
              </p:cNvPr>
              <p:cNvSpPr/>
              <p:nvPr/>
            </p:nvSpPr>
            <p:spPr>
              <a:xfrm>
                <a:off x="571823" y="5781232"/>
                <a:ext cx="11272096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Avenir Roman" panose="02000503020000020003" pitchFamily="2" charset="0"/>
                  </a:rPr>
                  <a:t>The one that gives us the highest reward!</a:t>
                </a:r>
                <a:br>
                  <a:rPr lang="en-US" sz="2400" dirty="0">
                    <a:latin typeface="Avenir Roman" panose="02000503020000020003" pitchFamily="2" charset="0"/>
                  </a:rPr>
                </a:br>
                <a:r>
                  <a:rPr lang="en-US" sz="2400" dirty="0">
                    <a:latin typeface="Avenir Roman" panose="02000503020000020003" pitchFamily="2" charset="0"/>
                  </a:rPr>
                  <a:t>Let’s estimate each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via a “value-function”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70C0"/>
                            </a:solidFill>
                          </a:rPr>
                          <m:t>s</m:t>
                        </m:r>
                      </m:e>
                    </m:d>
                  </m:oMath>
                </a14:m>
                <a:r>
                  <a:rPr lang="en-US" sz="2400" dirty="0"/>
                  <a:t>, where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s </a:t>
                </a:r>
                <a:r>
                  <a:rPr lang="en-US" sz="2400" dirty="0"/>
                  <a:t>is our starting state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B7DB357-D4A8-BE49-A5F0-B7ABF2D7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23" y="5781232"/>
                <a:ext cx="11272096" cy="830997"/>
              </a:xfrm>
              <a:prstGeom prst="rect">
                <a:avLst/>
              </a:prstGeom>
              <a:blipFill>
                <a:blip r:embed="rId4"/>
                <a:stretch>
                  <a:fillRect l="-560" t="-1408" b="-11268"/>
                </a:stretch>
              </a:blipFill>
              <a:ln w="508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537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76" y="5154781"/>
                <a:ext cx="401005" cy="400110"/>
              </a:xfrm>
              <a:prstGeom prst="rect">
                <a:avLst/>
              </a:prstGeom>
              <a:blipFill>
                <a:blip r:embed="rId2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38" y="5153233"/>
                <a:ext cx="401005" cy="400110"/>
              </a:xfrm>
              <a:prstGeom prst="rect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36" y="5156240"/>
                <a:ext cx="401005" cy="400110"/>
              </a:xfrm>
              <a:prstGeom prst="rect">
                <a:avLst/>
              </a:prstGeom>
              <a:blipFill>
                <a:blip r:embed="rId4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9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20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1965049"/>
            <a:ext cx="5791279" cy="3025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4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3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5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51D2E5-0077-8B47-B34A-532CC999D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7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0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3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4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5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6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7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258740"/>
            <a:ext cx="5791279" cy="173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403777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16046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7656355-5B0A-754A-8FFD-E3F248F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4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5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8115" y="1077642"/>
            <a:ext cx="5791279" cy="167959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369601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2916183"/>
              </a:xfrm>
              <a:prstGeom prst="rect">
                <a:avLst/>
              </a:prstGeom>
              <a:blipFill>
                <a:blip r:embed="rId14"/>
                <a:stretch>
                  <a:fillRect l="-1330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68090" y="3644900"/>
            <a:ext cx="5791279" cy="13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975918"/>
            <a:ext cx="5791279" cy="13262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129675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012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8882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42667" y="1803326"/>
            <a:ext cx="6106433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(1−0.4)]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746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=−[0+ (1−0)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627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(0.6)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5832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003641"/>
            <a:ext cx="5791279" cy="154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735179" y="1803326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907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D4415723-63E9-0C47-9D89-EC2A1DCEA56D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45D97AB-BFDE-1B49-A3F8-3436E627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0FFC71D-9018-FB49-A8BF-BAB1BBA55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2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3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4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40505" y="1776508"/>
            <a:ext cx="6126621" cy="396081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Down Arrow 48">
            <a:extLst>
              <a:ext uri="{FF2B5EF4-FFF2-40B4-BE49-F238E27FC236}">
                <a16:creationId xmlns:a16="http://schemas.microsoft.com/office/drawing/2014/main" id="{0347D17D-4019-C842-A927-B2D47C0C2464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D67F2B7-B202-AB42-A317-ECAF349CAAE6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751" y="2000631"/>
                <a:ext cx="538481" cy="4199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034" y="1951277"/>
                <a:ext cx="538481" cy="4199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323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32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168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469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18109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EB00DB-306E-B545-8251-5D1E06A9879E}"/>
              </a:ext>
            </a:extLst>
          </p:cNvPr>
          <p:cNvSpPr txBox="1"/>
          <p:nvPr/>
        </p:nvSpPr>
        <p:spPr>
          <a:xfrm>
            <a:off x="7169980" y="2889603"/>
            <a:ext cx="5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C85C93-BE73-154C-AAF1-29A674A7168D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51D2E5-0077-8B47-B34A-532CC999D003}"/>
              </a:ext>
            </a:extLst>
          </p:cNvPr>
          <p:cNvSpPr txBox="1"/>
          <p:nvPr/>
        </p:nvSpPr>
        <p:spPr>
          <a:xfrm>
            <a:off x="9686066" y="2901787"/>
            <a:ext cx="70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Next" panose="020B0503020202020204" pitchFamily="34" charset="0"/>
              </a:rPr>
              <a:t>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0A09B2C-32FE-2B48-AC58-34D7FBDC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995BDB6-660F-5E40-82E0-8847EC4FE71A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8FBADE15-323C-1D4C-B629-A1AE198B670E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27E2460-D54D-D54F-8368-A041DFC3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6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Down Arrow 63">
            <a:extLst>
              <a:ext uri="{FF2B5EF4-FFF2-40B4-BE49-F238E27FC236}">
                <a16:creationId xmlns:a16="http://schemas.microsoft.com/office/drawing/2014/main" id="{298D35D0-E26F-BA4B-AE86-3CEFE750A354}"/>
              </a:ext>
            </a:extLst>
          </p:cNvPr>
          <p:cNvSpPr/>
          <p:nvPr/>
        </p:nvSpPr>
        <p:spPr>
          <a:xfrm rot="7150746">
            <a:off x="9423572" y="2376494"/>
            <a:ext cx="260078" cy="37161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E41E684-0E3F-8C46-94D2-4A8E626D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Down Arrow 66">
            <a:extLst>
              <a:ext uri="{FF2B5EF4-FFF2-40B4-BE49-F238E27FC236}">
                <a16:creationId xmlns:a16="http://schemas.microsoft.com/office/drawing/2014/main" id="{81F76C72-5699-C748-9791-2779DDFCF9EA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11395D-A5FF-8441-A2B7-2D4CD7F7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Down Arrow 72">
            <a:extLst>
              <a:ext uri="{FF2B5EF4-FFF2-40B4-BE49-F238E27FC236}">
                <a16:creationId xmlns:a16="http://schemas.microsoft.com/office/drawing/2014/main" id="{314ABFFD-17E3-A243-93CA-C53CED4D0DB2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F15435-44D9-AF48-A9A0-D1B184D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9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7CED0B1-BC8F-A24E-A258-8F7F10E3979D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F0BC98-9DF7-B74B-BA3F-4846C45BC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07656355-5B0A-754A-8FFD-E3F248FE480C}"/>
              </a:ext>
            </a:extLst>
          </p:cNvPr>
          <p:cNvSpPr txBox="1"/>
          <p:nvPr/>
        </p:nvSpPr>
        <p:spPr>
          <a:xfrm>
            <a:off x="8158452" y="1328963"/>
            <a:ext cx="94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0.4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11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12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24281" y="4574254"/>
            <a:ext cx="5791279" cy="1039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18109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/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572BB0-7D56-EC47-8243-FF8FD8C23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02" y="1938892"/>
                <a:ext cx="538481" cy="419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/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BA92BD-F7DD-2947-AF46-8F099C891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558" y="1963321"/>
                <a:ext cx="538481" cy="4199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Down Arrow 50">
            <a:extLst>
              <a:ext uri="{FF2B5EF4-FFF2-40B4-BE49-F238E27FC236}">
                <a16:creationId xmlns:a16="http://schemas.microsoft.com/office/drawing/2014/main" id="{4C3AFF91-23B1-574C-AF6B-A63338BCF87D}"/>
              </a:ext>
            </a:extLst>
          </p:cNvPr>
          <p:cNvSpPr/>
          <p:nvPr/>
        </p:nvSpPr>
        <p:spPr>
          <a:xfrm rot="2269279">
            <a:off x="7842639" y="1739665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F3698CE-C339-D445-B2FB-C103F7CF0D73}"/>
              </a:ext>
            </a:extLst>
          </p:cNvPr>
          <p:cNvSpPr/>
          <p:nvPr/>
        </p:nvSpPr>
        <p:spPr>
          <a:xfrm rot="18967445">
            <a:off x="9193798" y="1714172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69E3E7-A286-5E43-BF20-9652D13691B7}"/>
              </a:ext>
            </a:extLst>
          </p:cNvPr>
          <p:cNvSpPr/>
          <p:nvPr/>
        </p:nvSpPr>
        <p:spPr>
          <a:xfrm>
            <a:off x="5691532" y="3353482"/>
            <a:ext cx="6126621" cy="172360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100AC043-D913-F14D-B857-DCD0564D1912}"/>
              </a:ext>
            </a:extLst>
          </p:cNvPr>
          <p:cNvSpPr/>
          <p:nvPr/>
        </p:nvSpPr>
        <p:spPr>
          <a:xfrm rot="1915388">
            <a:off x="6469237" y="3285367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F279B0B4-7926-EA4D-9DD9-97FBFC92096C}"/>
              </a:ext>
            </a:extLst>
          </p:cNvPr>
          <p:cNvSpPr/>
          <p:nvPr/>
        </p:nvSpPr>
        <p:spPr>
          <a:xfrm rot="20206944">
            <a:off x="7930058" y="3336761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26E736B-0273-F54F-919D-180E5C90B863}"/>
              </a:ext>
            </a:extLst>
          </p:cNvPr>
          <p:cNvSpPr/>
          <p:nvPr/>
        </p:nvSpPr>
        <p:spPr>
          <a:xfrm rot="19675178">
            <a:off x="10847627" y="3355279"/>
            <a:ext cx="289835" cy="192874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1350E9D-1D36-D848-9046-B5BF7758B7CD}"/>
              </a:ext>
            </a:extLst>
          </p:cNvPr>
          <p:cNvSpPr/>
          <p:nvPr/>
        </p:nvSpPr>
        <p:spPr>
          <a:xfrm rot="2221637">
            <a:off x="9141075" y="3188999"/>
            <a:ext cx="334775" cy="2249980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431970C0-0221-1642-8ED6-63BCC27B89C8}"/>
              </a:ext>
            </a:extLst>
          </p:cNvPr>
          <p:cNvSpPr/>
          <p:nvPr/>
        </p:nvSpPr>
        <p:spPr>
          <a:xfrm rot="17959503">
            <a:off x="9497505" y="2357657"/>
            <a:ext cx="316007" cy="386980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1D83F47A-3762-154B-A3D6-24978C6E0FD5}"/>
              </a:ext>
            </a:extLst>
          </p:cNvPr>
          <p:cNvSpPr/>
          <p:nvPr/>
        </p:nvSpPr>
        <p:spPr>
          <a:xfrm rot="3654671">
            <a:off x="7795921" y="2487779"/>
            <a:ext cx="363830" cy="3587994"/>
          </a:xfrm>
          <a:prstGeom prst="downArrow">
            <a:avLst>
              <a:gd name="adj1" fmla="val 23830"/>
              <a:gd name="adj2" fmla="val 10135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/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AD7FB7-B6E0-7F4E-B2A7-E6D810AF7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148" y="3727774"/>
                <a:ext cx="538481" cy="4214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/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07944DF-2F38-AF41-98D4-1DC159FF3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673" y="4185278"/>
                <a:ext cx="538481" cy="4214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/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C9F43D-EAC5-0E40-8435-2126F6470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25" y="3754836"/>
                <a:ext cx="538481" cy="419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/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8FA8BB-7B5F-AD41-97A3-4D4D45F52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335" y="3740925"/>
                <a:ext cx="538481" cy="4199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/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5AA331D-1B06-E74E-9F21-ED68B3F4DF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094" y="4249739"/>
                <a:ext cx="538481" cy="4199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/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6EB8DEE-F29C-B94F-9B24-0D4A3A4BB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24" y="4297856"/>
                <a:ext cx="538481" cy="419987"/>
              </a:xfrm>
              <a:prstGeom prst="rect">
                <a:avLst/>
              </a:prstGeom>
              <a:blipFill>
                <a:blip r:embed="rId21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702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8304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5842212" y="5157035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8284274" y="5155487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2AD51-D9C1-574D-8DBF-FB80CBC1FE09}"/>
              </a:ext>
            </a:extLst>
          </p:cNvPr>
          <p:cNvSpPr txBox="1"/>
          <p:nvPr/>
        </p:nvSpPr>
        <p:spPr>
          <a:xfrm>
            <a:off x="8217493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221772" y="5158494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22DAFF-DF62-234B-8195-70BD2B34A167}"/>
              </a:ext>
            </a:extLst>
          </p:cNvPr>
          <p:cNvSpPr txBox="1"/>
          <p:nvPr/>
        </p:nvSpPr>
        <p:spPr>
          <a:xfrm>
            <a:off x="11291336" y="5221911"/>
            <a:ext cx="40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7517613" y="5764136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23F7F-2B2D-B744-8284-67A4FEB05CAC}"/>
              </a:ext>
            </a:extLst>
          </p:cNvPr>
          <p:cNvSpPr txBox="1"/>
          <p:nvPr/>
        </p:nvSpPr>
        <p:spPr>
          <a:xfrm>
            <a:off x="210961" y="709690"/>
            <a:ext cx="65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Training:</a:t>
            </a: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/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with random values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822BA-9B74-764C-ADBE-C6DAE7D6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1486159"/>
                <a:ext cx="4354029" cy="461665"/>
              </a:xfrm>
              <a:prstGeom prst="rect">
                <a:avLst/>
              </a:prstGeom>
              <a:blipFill>
                <a:blip r:embed="rId2"/>
                <a:stretch>
                  <a:fillRect l="-1744" t="-5405" r="-203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/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Repeat until convergence: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to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Propagate the values through the network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the cost/loss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Calculate gradients via 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backpropagation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Update the weights (aka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0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 via </a:t>
                </a:r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gradient descent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4F634B-7646-4E4C-84EE-A01CDC2FD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11" y="2074437"/>
                <a:ext cx="5706524" cy="3377848"/>
              </a:xfrm>
              <a:prstGeom prst="rect">
                <a:avLst/>
              </a:prstGeom>
              <a:blipFill>
                <a:blip r:embed="rId3"/>
                <a:stretch>
                  <a:fillRect l="-1330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F33DA58-A99B-4140-87A4-1881C7BA1CED}"/>
              </a:ext>
            </a:extLst>
          </p:cNvPr>
          <p:cNvSpPr/>
          <p:nvPr/>
        </p:nvSpPr>
        <p:spPr>
          <a:xfrm>
            <a:off x="521502" y="5943600"/>
            <a:ext cx="5791279" cy="76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80CFAD-6BCA-0D4E-A889-C159E1CE0C50}"/>
              </a:ext>
            </a:extLst>
          </p:cNvPr>
          <p:cNvSpPr txBox="1"/>
          <p:nvPr/>
        </p:nvSpPr>
        <p:spPr>
          <a:xfrm>
            <a:off x="5771779" y="5221911"/>
            <a:ext cx="62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/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=0.22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C7FD347-AAD9-204B-BA40-A893C108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292" y="731631"/>
                <a:ext cx="586298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88CE83D6-1217-BE42-9B68-5BFAEE867BC8}"/>
              </a:ext>
            </a:extLst>
          </p:cNvPr>
          <p:cNvSpPr/>
          <p:nvPr/>
        </p:nvSpPr>
        <p:spPr>
          <a:xfrm>
            <a:off x="7108411" y="2837964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/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CD92C2-0764-C14F-8BB7-B61B520C2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93" y="2871860"/>
                <a:ext cx="397618" cy="400110"/>
              </a:xfrm>
              <a:prstGeom prst="rect">
                <a:avLst/>
              </a:prstGeom>
              <a:blipFill>
                <a:blip r:embed="rId5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Down Arrow 152">
            <a:extLst>
              <a:ext uri="{FF2B5EF4-FFF2-40B4-BE49-F238E27FC236}">
                <a16:creationId xmlns:a16="http://schemas.microsoft.com/office/drawing/2014/main" id="{F03D09E4-1F37-FC4B-B670-D0D9E8930285}"/>
              </a:ext>
            </a:extLst>
          </p:cNvPr>
          <p:cNvSpPr/>
          <p:nvPr/>
        </p:nvSpPr>
        <p:spPr>
          <a:xfrm rot="12669905">
            <a:off x="6517807" y="3241075"/>
            <a:ext cx="264660" cy="187564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/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8683A85-1F03-F04D-8F3A-09C9A22E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505" y="2888808"/>
                <a:ext cx="397618" cy="400110"/>
              </a:xfrm>
              <a:prstGeom prst="rect">
                <a:avLst/>
              </a:prstGeom>
              <a:blipFill>
                <a:blip r:embed="rId6"/>
                <a:stretch>
                  <a:fillRect l="-37500" r="-3437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/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31414BC-0839-4949-87EC-3A5B501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48" y="4003641"/>
                <a:ext cx="401005" cy="419987"/>
              </a:xfrm>
              <a:prstGeom prst="rect">
                <a:avLst/>
              </a:prstGeom>
              <a:blipFill>
                <a:blip r:embed="rId7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/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1A441DD-9DC2-2C4D-9473-661D740C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692" y="4426858"/>
                <a:ext cx="401005" cy="419987"/>
              </a:xfrm>
              <a:prstGeom prst="rect">
                <a:avLst/>
              </a:prstGeom>
              <a:blipFill>
                <a:blip r:embed="rId8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Down Arrow 156">
            <a:extLst>
              <a:ext uri="{FF2B5EF4-FFF2-40B4-BE49-F238E27FC236}">
                <a16:creationId xmlns:a16="http://schemas.microsoft.com/office/drawing/2014/main" id="{6B392597-CC28-1B48-85AC-6AD4AF2E66C7}"/>
              </a:ext>
            </a:extLst>
          </p:cNvPr>
          <p:cNvSpPr/>
          <p:nvPr/>
        </p:nvSpPr>
        <p:spPr>
          <a:xfrm rot="13118827">
            <a:off x="7917421" y="1681377"/>
            <a:ext cx="235474" cy="117854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B4514E5-6DAF-C64A-91DB-C68E4C8E4ED9}"/>
              </a:ext>
            </a:extLst>
          </p:cNvPr>
          <p:cNvSpPr/>
          <p:nvPr/>
        </p:nvSpPr>
        <p:spPr>
          <a:xfrm>
            <a:off x="9702801" y="2838759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/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9122A1-09B8-B848-930B-9E1E1D4C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95" y="2889603"/>
                <a:ext cx="397618" cy="400110"/>
              </a:xfrm>
              <a:prstGeom prst="rect">
                <a:avLst/>
              </a:prstGeom>
              <a:blipFill>
                <a:blip r:embed="rId9"/>
                <a:stretch>
                  <a:fillRect l="-37500" r="-34375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/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5748AE6-CC9A-CB4C-80DC-5C2B9332D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83" y="2858630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Down Arrow 160">
            <a:extLst>
              <a:ext uri="{FF2B5EF4-FFF2-40B4-BE49-F238E27FC236}">
                <a16:creationId xmlns:a16="http://schemas.microsoft.com/office/drawing/2014/main" id="{A17993B7-9F2B-1642-810C-BB809E433AC7}"/>
              </a:ext>
            </a:extLst>
          </p:cNvPr>
          <p:cNvSpPr/>
          <p:nvPr/>
        </p:nvSpPr>
        <p:spPr>
          <a:xfrm rot="14427071">
            <a:off x="7886688" y="2465963"/>
            <a:ext cx="236764" cy="359645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2D630404-0B5C-CC45-B786-66E3167608D8}"/>
              </a:ext>
            </a:extLst>
          </p:cNvPr>
          <p:cNvSpPr/>
          <p:nvPr/>
        </p:nvSpPr>
        <p:spPr>
          <a:xfrm rot="9448570">
            <a:off x="7887842" y="3329257"/>
            <a:ext cx="294630" cy="1760008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/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5B8ED40-F778-434C-8942-C6C9FA3FF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353" y="4574254"/>
                <a:ext cx="401005" cy="419987"/>
              </a:xfrm>
              <a:prstGeom prst="rect">
                <a:avLst/>
              </a:prstGeom>
              <a:blipFill>
                <a:blip r:embed="rId11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Down Arrow 163">
            <a:extLst>
              <a:ext uri="{FF2B5EF4-FFF2-40B4-BE49-F238E27FC236}">
                <a16:creationId xmlns:a16="http://schemas.microsoft.com/office/drawing/2014/main" id="{AFCE6727-A774-E443-BBB5-545522A86BB6}"/>
              </a:ext>
            </a:extLst>
          </p:cNvPr>
          <p:cNvSpPr/>
          <p:nvPr/>
        </p:nvSpPr>
        <p:spPr>
          <a:xfrm rot="7150746">
            <a:off x="9383299" y="2307880"/>
            <a:ext cx="257478" cy="380993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/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763943B-D94D-EE47-A840-21DB0453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066" y="4563459"/>
                <a:ext cx="401005" cy="421462"/>
              </a:xfrm>
              <a:prstGeom prst="rect">
                <a:avLst/>
              </a:prstGeom>
              <a:blipFill>
                <a:blip r:embed="rId12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Down Arrow 165">
            <a:extLst>
              <a:ext uri="{FF2B5EF4-FFF2-40B4-BE49-F238E27FC236}">
                <a16:creationId xmlns:a16="http://schemas.microsoft.com/office/drawing/2014/main" id="{4EBE0448-4EF7-694F-86D1-4AC658879ED9}"/>
              </a:ext>
            </a:extLst>
          </p:cNvPr>
          <p:cNvSpPr/>
          <p:nvPr/>
        </p:nvSpPr>
        <p:spPr>
          <a:xfrm rot="13020378">
            <a:off x="9210054" y="3173450"/>
            <a:ext cx="303154" cy="2137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/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93A8F6B-DD63-BF44-95C2-A631451B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16" y="4340461"/>
                <a:ext cx="401005" cy="419987"/>
              </a:xfrm>
              <a:prstGeom prst="rect">
                <a:avLst/>
              </a:prstGeom>
              <a:blipFill>
                <a:blip r:embed="rId13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Down Arrow 167">
            <a:extLst>
              <a:ext uri="{FF2B5EF4-FFF2-40B4-BE49-F238E27FC236}">
                <a16:creationId xmlns:a16="http://schemas.microsoft.com/office/drawing/2014/main" id="{346598F0-5EDC-6247-97E3-676016837160}"/>
              </a:ext>
            </a:extLst>
          </p:cNvPr>
          <p:cNvSpPr/>
          <p:nvPr/>
        </p:nvSpPr>
        <p:spPr>
          <a:xfrm rot="8886168">
            <a:off x="10767316" y="3263189"/>
            <a:ext cx="291691" cy="188101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/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8EB7951-4AE7-DB4A-B96B-1926EB34E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54" y="4239957"/>
                <a:ext cx="401005" cy="421462"/>
              </a:xfrm>
              <a:prstGeom prst="rect">
                <a:avLst/>
              </a:prstGeom>
              <a:blipFill>
                <a:blip r:embed="rId14"/>
                <a:stretch>
                  <a:fillRect l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9B34B1A3-1B42-FB45-850F-A284A527D4E7}"/>
              </a:ext>
            </a:extLst>
          </p:cNvPr>
          <p:cNvSpPr/>
          <p:nvPr/>
        </p:nvSpPr>
        <p:spPr>
          <a:xfrm>
            <a:off x="8269852" y="1254710"/>
            <a:ext cx="654768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/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DFAFD0C-FE1C-5948-9966-D36F19604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234" y="1288606"/>
                <a:ext cx="39761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/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936A64-9C66-654F-9133-6475DBCE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946" y="1305554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Down Arrow 172">
            <a:extLst>
              <a:ext uri="{FF2B5EF4-FFF2-40B4-BE49-F238E27FC236}">
                <a16:creationId xmlns:a16="http://schemas.microsoft.com/office/drawing/2014/main" id="{996960E8-89A7-F340-B696-3F422C49D3B8}"/>
              </a:ext>
            </a:extLst>
          </p:cNvPr>
          <p:cNvSpPr/>
          <p:nvPr/>
        </p:nvSpPr>
        <p:spPr>
          <a:xfrm rot="8132040">
            <a:off x="9135871" y="1633861"/>
            <a:ext cx="254283" cy="12504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/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8D8A7F5-802A-AD43-B160-7CA0A1661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53" y="2023672"/>
                <a:ext cx="401005" cy="419987"/>
              </a:xfrm>
              <a:prstGeom prst="rect">
                <a:avLst/>
              </a:prstGeom>
              <a:blipFill>
                <a:blip r:embed="rId17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/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accent6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AEEC197-AF5D-4E45-8A21-1E74FC469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35" y="1965049"/>
                <a:ext cx="401005" cy="419987"/>
              </a:xfrm>
              <a:prstGeom prst="rect">
                <a:avLst/>
              </a:prstGeom>
              <a:blipFill>
                <a:blip r:embed="rId18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2316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many linear or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combinations of input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model highly complex behavior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designed well, can provide state-of-the-art results on most tasks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Incredible resources, libraries, and support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9" y="1763225"/>
                <a:ext cx="5439019" cy="4555093"/>
              </a:xfrm>
              <a:prstGeom prst="rect">
                <a:avLst/>
              </a:prstGeom>
              <a:blipFill>
                <a:blip r:embed="rId2"/>
                <a:stretch>
                  <a:fillRect l="-1399" t="-1111" r="-2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567019" y="1763225"/>
            <a:ext cx="540867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Sensitive to architecture choices and hyperparameters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Tricky to debug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computationally expensive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Poor interpretability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CE15-10E6-FD48-9BCF-5FF4536944AE}"/>
              </a:ext>
            </a:extLst>
          </p:cNvPr>
          <p:cNvSpPr txBox="1"/>
          <p:nvPr/>
        </p:nvSpPr>
        <p:spPr>
          <a:xfrm>
            <a:off x="2893450" y="82723"/>
            <a:ext cx="620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457197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5635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Feed-Forward Net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0D7E1-87AB-A141-B1FE-E0B293221480}"/>
              </a:ext>
            </a:extLst>
          </p:cNvPr>
          <p:cNvSpPr/>
          <p:nvPr/>
        </p:nvSpPr>
        <p:spPr>
          <a:xfrm>
            <a:off x="3280196" y="5324098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578F2A-53E9-324C-B29A-E68571EB285E}"/>
              </a:ext>
            </a:extLst>
          </p:cNvPr>
          <p:cNvSpPr/>
          <p:nvPr/>
        </p:nvSpPr>
        <p:spPr>
          <a:xfrm>
            <a:off x="5620635" y="5313463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CAFA49-F808-A348-BC6E-9387CA208624}"/>
              </a:ext>
            </a:extLst>
          </p:cNvPr>
          <p:cNvSpPr/>
          <p:nvPr/>
        </p:nvSpPr>
        <p:spPr>
          <a:xfrm>
            <a:off x="7665679" y="5318264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7BEF3C-E908-A749-8080-C5837D934D5A}"/>
              </a:ext>
            </a:extLst>
          </p:cNvPr>
          <p:cNvSpPr/>
          <p:nvPr/>
        </p:nvSpPr>
        <p:spPr>
          <a:xfrm>
            <a:off x="9873247" y="5325126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FF3677-5369-504A-A156-518A95DF5530}"/>
              </a:ext>
            </a:extLst>
          </p:cNvPr>
          <p:cNvSpPr/>
          <p:nvPr/>
        </p:nvSpPr>
        <p:spPr>
          <a:xfrm>
            <a:off x="3280196" y="601077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4A703C-2A74-6C45-8463-99C65E375D5F}"/>
              </a:ext>
            </a:extLst>
          </p:cNvPr>
          <p:cNvSpPr/>
          <p:nvPr/>
        </p:nvSpPr>
        <p:spPr>
          <a:xfrm>
            <a:off x="5620635" y="6000144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87C273-6607-864C-A5AA-2B49000D6075}"/>
              </a:ext>
            </a:extLst>
          </p:cNvPr>
          <p:cNvSpPr/>
          <p:nvPr/>
        </p:nvSpPr>
        <p:spPr>
          <a:xfrm>
            <a:off x="7665679" y="6004945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5B46F9-DDBA-A14F-8BAD-8725AADAD1E3}"/>
              </a:ext>
            </a:extLst>
          </p:cNvPr>
          <p:cNvSpPr/>
          <p:nvPr/>
        </p:nvSpPr>
        <p:spPr>
          <a:xfrm>
            <a:off x="9873247" y="601180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00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careful of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overfitting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your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/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Consider adding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regularization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your cost function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D61A97-96D9-A842-AEF7-4C1C40C85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020130"/>
                <a:ext cx="10590518" cy="461665"/>
              </a:xfrm>
              <a:prstGeom prst="rect">
                <a:avLst/>
              </a:prstGeom>
              <a:blipFill>
                <a:blip r:embed="rId2"/>
                <a:stretch>
                  <a:fillRect l="-838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Imposes a penalty based on your parameter values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b="1" dirty="0">
                  <a:solidFill>
                    <a:srgbClr val="C00000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" y="3489625"/>
                <a:ext cx="7370951" cy="400110"/>
              </a:xfrm>
              <a:prstGeom prst="rect">
                <a:avLst/>
              </a:prstGeom>
              <a:blipFill>
                <a:blip r:embed="rId3"/>
                <a:stretch>
                  <a:fillRect l="-68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EFE2C1-DF39-854D-A9D1-BFC2B94F9A35}"/>
              </a:ext>
            </a:extLst>
          </p:cNvPr>
          <p:cNvSpPr txBox="1"/>
          <p:nvPr/>
        </p:nvSpPr>
        <p:spPr>
          <a:xfrm>
            <a:off x="1201196" y="4284218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L1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86D46-5E86-FE4E-A202-4627860DADA7}"/>
              </a:ext>
            </a:extLst>
          </p:cNvPr>
          <p:cNvSpPr txBox="1"/>
          <p:nvPr/>
        </p:nvSpPr>
        <p:spPr>
          <a:xfrm>
            <a:off x="1201196" y="5172810"/>
            <a:ext cx="222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L2</a:t>
            </a: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regularization: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/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76774C9-B884-4A46-A4DB-E79D2D8C3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4252799"/>
                <a:ext cx="2666790" cy="462947"/>
              </a:xfrm>
              <a:prstGeom prst="rect">
                <a:avLst/>
              </a:prstGeom>
              <a:blipFill>
                <a:blip r:embed="rId4"/>
                <a:stretch>
                  <a:fillRect t="-127027" b="-18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/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937455C-3776-1249-BEFE-7FF9B9B3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14" y="5131517"/>
                <a:ext cx="2666790" cy="482696"/>
              </a:xfrm>
              <a:prstGeom prst="rect">
                <a:avLst/>
              </a:prstGeom>
              <a:blipFill>
                <a:blip r:embed="rId5"/>
                <a:stretch>
                  <a:fillRect t="-117949" b="-17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460213-B3AD-D64D-9176-D1EC09E7CC47}"/>
              </a:ext>
            </a:extLst>
          </p:cNvPr>
          <p:cNvSpPr txBox="1"/>
          <p:nvPr/>
        </p:nvSpPr>
        <p:spPr>
          <a:xfrm>
            <a:off x="6406704" y="5160773"/>
            <a:ext cx="420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many small-weight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AE528-7BE4-6142-8720-1A687D43AA50}"/>
              </a:ext>
            </a:extLst>
          </p:cNvPr>
          <p:cNvSpPr txBox="1"/>
          <p:nvPr/>
        </p:nvSpPr>
        <p:spPr>
          <a:xfrm>
            <a:off x="6317804" y="4241714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Prefers sparse weights (many 0’s)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B00EF-23D9-DB45-9534-4161D827608B}"/>
              </a:ext>
            </a:extLst>
          </p:cNvPr>
          <p:cNvSpPr/>
          <p:nvPr/>
        </p:nvSpPr>
        <p:spPr>
          <a:xfrm>
            <a:off x="2937281" y="6152196"/>
            <a:ext cx="5922070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Additionally, you can add dropout to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387612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6" y="1561907"/>
            <a:ext cx="1107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wisely use your 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6" y="2123517"/>
            <a:ext cx="96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good model should generalize well to unseen (i.e., testing)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6" y="27305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F6A5B-DDE1-F647-B201-BB7E3B989351}"/>
              </a:ext>
            </a:extLst>
          </p:cNvPr>
          <p:cNvSpPr txBox="1"/>
          <p:nvPr/>
        </p:nvSpPr>
        <p:spPr>
          <a:xfrm>
            <a:off x="1881092" y="3437429"/>
            <a:ext cx="9117108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Shuffle your training data and optionally bootstrap samples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AutoNum type="alphaLcPeriod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9609091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whenever we’ve discussed training a model, we’ve assumed our data was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and we framed the problem as maximizing the similarity of the predictions and the gold truth by adjusting the parameters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02" y="1048146"/>
                <a:ext cx="10150719" cy="1708160"/>
              </a:xfrm>
              <a:prstGeom prst="rect">
                <a:avLst/>
              </a:prstGeom>
              <a:blipFill>
                <a:blip r:embed="rId2"/>
                <a:stretch>
                  <a:fillRect l="-875" b="-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5E8869-48D0-0341-90A4-43CAD68D8A82}"/>
              </a:ext>
            </a:extLst>
          </p:cNvPr>
          <p:cNvSpPr/>
          <p:nvPr/>
        </p:nvSpPr>
        <p:spPr>
          <a:xfrm>
            <a:off x="3145817" y="3562301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/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7890C-669A-BB4D-9ABC-C98C6FDF9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72" y="4523025"/>
                <a:ext cx="3554024" cy="1098891"/>
              </a:xfrm>
              <a:prstGeom prst="rect">
                <a:avLst/>
              </a:prstGeom>
              <a:blipFill>
                <a:blip r:embed="rId3"/>
                <a:stretch>
                  <a:fillRect t="-10568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04639B-B90F-6D46-A24A-EFB56A0E1EF2}"/>
              </a:ext>
            </a:extLst>
          </p:cNvPr>
          <p:cNvSpPr/>
          <p:nvPr/>
        </p:nvSpPr>
        <p:spPr>
          <a:xfrm>
            <a:off x="3149539" y="471652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2F6C-66C7-F24A-AA72-E630B7CDA313}"/>
              </a:ext>
            </a:extLst>
          </p:cNvPr>
          <p:cNvSpPr txBox="1"/>
          <p:nvPr/>
        </p:nvSpPr>
        <p:spPr>
          <a:xfrm>
            <a:off x="4245035" y="4873937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4125D28-1174-3348-A25D-6A60284947E6}"/>
              </a:ext>
            </a:extLst>
          </p:cNvPr>
          <p:cNvSpPr/>
          <p:nvPr/>
        </p:nvSpPr>
        <p:spPr>
          <a:xfrm rot="5400000">
            <a:off x="8011592" y="4773123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/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B0F152-14A0-0C4E-B8CC-2C37C1D41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35" y="3562301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EC0C9C-0881-1F4A-8F27-3E77C0942F05}"/>
              </a:ext>
            </a:extLst>
          </p:cNvPr>
          <p:cNvSpPr txBox="1"/>
          <p:nvPr/>
        </p:nvSpPr>
        <p:spPr>
          <a:xfrm>
            <a:off x="7173391" y="6070488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4A81C4-4D35-F84E-AB1E-6F0893AEE38A}"/>
              </a:ext>
            </a:extLst>
          </p:cNvPr>
          <p:cNvSpPr/>
          <p:nvPr/>
        </p:nvSpPr>
        <p:spPr>
          <a:xfrm>
            <a:off x="2430557" y="3146551"/>
            <a:ext cx="715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7758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020640" y="1060846"/>
            <a:ext cx="10150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were performing the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maximum likelihood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likelihood estimate (MLE)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asserts that we should choose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as to maximize the probability of the observed data (i.e.,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should become as close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y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as possible)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9" y="3067446"/>
                <a:ext cx="8936161" cy="1708160"/>
              </a:xfrm>
              <a:prstGeom prst="rect">
                <a:avLst/>
              </a:prstGeom>
              <a:blipFill>
                <a:blip r:embed="rId2"/>
                <a:stretch>
                  <a:fillRect l="-113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C82217-4E85-5842-9B3B-6567D8557A8D}"/>
              </a:ext>
            </a:extLst>
          </p:cNvPr>
          <p:cNvSpPr/>
          <p:nvPr/>
        </p:nvSpPr>
        <p:spPr>
          <a:xfrm>
            <a:off x="1833439" y="2382643"/>
            <a:ext cx="926857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</p:txBody>
      </p:sp>
    </p:spTree>
    <p:extLst>
      <p:ext uri="{BB962C8B-B14F-4D97-AF65-F5344CB8AC3E}">
        <p14:creationId xmlns:p14="http://schemas.microsoft.com/office/powerpoint/2010/main" val="16799699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 other words, we were searching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40" y="997346"/>
                <a:ext cx="10150719" cy="616900"/>
              </a:xfrm>
              <a:prstGeom prst="rect">
                <a:avLst/>
              </a:prstGeom>
              <a:blipFill>
                <a:blip r:embed="rId3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9" y="3959929"/>
                <a:ext cx="3697535" cy="1305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/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Say we have the likelihood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EA67BBF-5BEB-8F44-8114-250F6D999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56" y="3197134"/>
                <a:ext cx="6155083" cy="830997"/>
              </a:xfrm>
              <a:prstGeom prst="rect">
                <a:avLst/>
              </a:prstGeom>
              <a:blipFill>
                <a:blip r:embed="rId5"/>
                <a:stretch>
                  <a:fillRect l="-1031" t="-6154" r="-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42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028E63C-D4CD-5644-9078-59813A5477E9}"/>
              </a:ext>
            </a:extLst>
          </p:cNvPr>
          <p:cNvSpPr/>
          <p:nvPr/>
        </p:nvSpPr>
        <p:spPr>
          <a:xfrm>
            <a:off x="347166" y="3220515"/>
            <a:ext cx="355981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The policy we’re interested in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8C322-C279-F844-A2A1-735C89B6DE3F}"/>
              </a:ext>
            </a:extLst>
          </p:cNvPr>
          <p:cNvCxnSpPr>
            <a:cxnSpLocks/>
          </p:cNvCxnSpPr>
          <p:nvPr/>
        </p:nvCxnSpPr>
        <p:spPr>
          <a:xfrm flipV="1">
            <a:off x="1995053" y="2828434"/>
            <a:ext cx="0" cy="451458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1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293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7483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MLE vs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MAP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stands for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maximum a posteriori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is interested in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If we have knowledge about the prior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we can calculate:</a:t>
                </a:r>
              </a:p>
              <a:p>
                <a:pPr algn="ctr">
                  <a:lnSpc>
                    <a:spcPct val="150000"/>
                  </a:lnSpc>
                  <a:spcBef>
                    <a:spcPts val="40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07" y="978005"/>
                <a:ext cx="7912100" cy="3842077"/>
              </a:xfrm>
              <a:prstGeom prst="rect">
                <a:avLst/>
              </a:prstGeom>
              <a:blipFill>
                <a:blip r:embed="rId3"/>
                <a:stretch>
                  <a:fillRect l="-64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/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latin typeface="Avenir Next" panose="020B0503020202020204" pitchFamily="34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F6D795-3BCB-8F4F-BE3B-D3C28BA6E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14" y="3898722"/>
                <a:ext cx="6599485" cy="1881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/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𝐴𝑃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argmax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ABFFAB8-9B2E-DD4C-94CB-0CD5207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786" y="5483976"/>
                <a:ext cx="4077911" cy="669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1">
            <a:extLst>
              <a:ext uri="{FF2B5EF4-FFF2-40B4-BE49-F238E27FC236}">
                <a16:creationId xmlns:a16="http://schemas.microsoft.com/office/drawing/2014/main" id="{6668F6A4-1286-814B-B5F9-F4BE39A81B8D}"/>
              </a:ext>
            </a:extLst>
          </p:cNvPr>
          <p:cNvSpPr/>
          <p:nvPr/>
        </p:nvSpPr>
        <p:spPr>
          <a:xfrm>
            <a:off x="2151607" y="2763726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/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Avenir Next" panose="020B0503020202020204" pitchFamily="34" charset="0"/>
                  </a:rPr>
                  <a:t>NOTE</a:t>
                </a:r>
                <a:r>
                  <a:rPr lang="en-US" sz="2400" dirty="0">
                    <a:latin typeface="Avenir Next" panose="020B0503020202020204" pitchFamily="34" charset="0"/>
                  </a:rPr>
                  <a:t>: If the prior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is uniform (i.e., not Gaussian or any other distribution),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𝐴𝑃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ingLiU_HKSCS" panose="02020500000000000000" pitchFamily="18" charset="-12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02A98-9B8F-8646-9BE3-1476C6627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53" y="2894369"/>
                <a:ext cx="8525601" cy="1170898"/>
              </a:xfrm>
              <a:prstGeom prst="rect">
                <a:avLst/>
              </a:prstGeom>
              <a:blipFill>
                <a:blip r:embed="rId6"/>
                <a:stretch>
                  <a:fillRect l="-1042" b="-1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78C063F-8955-3F4C-A79D-B01671832BFB}"/>
              </a:ext>
            </a:extLst>
          </p:cNvPr>
          <p:cNvSpPr/>
          <p:nvPr/>
        </p:nvSpPr>
        <p:spPr>
          <a:xfrm>
            <a:off x="4313234" y="4081554"/>
            <a:ext cx="540147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Thus, MLE is a special case of MAP!</a:t>
            </a:r>
          </a:p>
        </p:txBody>
      </p:sp>
    </p:spTree>
    <p:extLst>
      <p:ext uri="{BB962C8B-B14F-4D97-AF65-F5344CB8AC3E}">
        <p14:creationId xmlns:p14="http://schemas.microsoft.com/office/powerpoint/2010/main" val="4200671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“flat” (each feature/column is independent of the others)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33102759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866535"/>
            <a:ext cx="79121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picture data, whereby each pixel is a feature. Obviously, pixels near one another in 2D space (both vertically and horizontally) are highly correlated.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2359025" y="6109237"/>
            <a:ext cx="7693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flattened vector wouldn’t work well.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460EDA-B476-2744-9D25-F0B86D71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3427721"/>
            <a:ext cx="1758950" cy="20197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48CD4-3784-654E-8FEA-90168914A45C}"/>
              </a:ext>
            </a:extLst>
          </p:cNvPr>
          <p:cNvSpPr txBox="1">
            <a:spLocks/>
          </p:cNvSpPr>
          <p:nvPr/>
        </p:nvSpPr>
        <p:spPr>
          <a:xfrm>
            <a:off x="7169150" y="4076079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</p:spTree>
    <p:extLst>
      <p:ext uri="{BB962C8B-B14F-4D97-AF65-F5344CB8AC3E}">
        <p14:creationId xmlns:p14="http://schemas.microsoft.com/office/powerpoint/2010/main" val="42302459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CNNs</a:t>
            </a:r>
          </a:p>
        </p:txBody>
      </p:sp>
    </p:spTree>
    <p:extLst>
      <p:ext uri="{BB962C8B-B14F-4D97-AF65-F5344CB8AC3E}">
        <p14:creationId xmlns:p14="http://schemas.microsoft.com/office/powerpoint/2010/main" val="1838807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69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a learned a lot so far, with the assumption that our data is </a:t>
            </a:r>
            <a:r>
              <a:rPr lang="en-US" sz="2400" b="1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i.i.d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(each row is independent from one another)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139950" y="34536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But what if our data is different?</a:t>
            </a:r>
          </a:p>
        </p:txBody>
      </p:sp>
    </p:spTree>
    <p:extLst>
      <p:ext uri="{BB962C8B-B14F-4D97-AF65-F5344CB8AC3E}">
        <p14:creationId xmlns:p14="http://schemas.microsoft.com/office/powerpoint/2010/main" val="21832914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139950" y="961282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Scenario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imagine having data that is sequential in nature (e.g., natural text, speech, video frames, time series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D3D28-97A8-8E4B-8806-67413B4BA27A}"/>
              </a:ext>
            </a:extLst>
          </p:cNvPr>
          <p:cNvSpPr txBox="1"/>
          <p:nvPr/>
        </p:nvSpPr>
        <p:spPr>
          <a:xfrm>
            <a:off x="1565968" y="4027934"/>
            <a:ext cx="42125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“Today, I went to the 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_____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“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CCEA75-FF02-7640-9668-AD0AB05E3BCA}"/>
              </a:ext>
            </a:extLst>
          </p:cNvPr>
          <p:cNvSpPr txBox="1">
            <a:spLocks/>
          </p:cNvSpPr>
          <p:nvPr/>
        </p:nvSpPr>
        <p:spPr>
          <a:xfrm>
            <a:off x="7467599" y="5402921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2638BE-9645-CD4F-B5CB-ED105655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73" y="2973576"/>
            <a:ext cx="2372027" cy="21087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5AE9FA-221B-1349-A16C-1AF8D1872A55}"/>
              </a:ext>
            </a:extLst>
          </p:cNvPr>
          <p:cNvSpPr txBox="1">
            <a:spLocks/>
          </p:cNvSpPr>
          <p:nvPr/>
        </p:nvSpPr>
        <p:spPr>
          <a:xfrm>
            <a:off x="1525814" y="5372741"/>
            <a:ext cx="4252686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UNDERESTANDING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80147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2139950" y="23614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RNNs / LSTMs</a:t>
            </a:r>
          </a:p>
        </p:txBody>
      </p:sp>
    </p:spTree>
    <p:extLst>
      <p:ext uri="{BB962C8B-B14F-4D97-AF65-F5344CB8AC3E}">
        <p14:creationId xmlns:p14="http://schemas.microsoft.com/office/powerpoint/2010/main" val="29852915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have learned that PCA can transform our data while maintaining variance. However, it’s unsupervised. Can we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learn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 better representation of our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1546224" y="3704619"/>
            <a:ext cx="90995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Perhaps, we can learn how the data was “generated”?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249487" y="5244383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Autoencoders</a:t>
            </a:r>
          </a:p>
        </p:txBody>
      </p:sp>
    </p:spTree>
    <p:extLst>
      <p:ext uri="{BB962C8B-B14F-4D97-AF65-F5344CB8AC3E}">
        <p14:creationId xmlns:p14="http://schemas.microsoft.com/office/powerpoint/2010/main" val="207337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028E63C-D4CD-5644-9078-59813A5477E9}"/>
              </a:ext>
            </a:extLst>
          </p:cNvPr>
          <p:cNvSpPr/>
          <p:nvPr/>
        </p:nvSpPr>
        <p:spPr>
          <a:xfrm>
            <a:off x="347166" y="3220515"/>
            <a:ext cx="355981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The policy we’re interested 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35C2A-29B6-6743-8A62-B6B1E25FAEA7}"/>
              </a:ext>
            </a:extLst>
          </p:cNvPr>
          <p:cNvSpPr/>
          <p:nvPr/>
        </p:nvSpPr>
        <p:spPr>
          <a:xfrm>
            <a:off x="1572304" y="118454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Our starting state 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8C322-C279-F844-A2A1-735C89B6DE3F}"/>
              </a:ext>
            </a:extLst>
          </p:cNvPr>
          <p:cNvCxnSpPr>
            <a:cxnSpLocks/>
          </p:cNvCxnSpPr>
          <p:nvPr/>
        </p:nvCxnSpPr>
        <p:spPr>
          <a:xfrm flipV="1">
            <a:off x="1995053" y="2828434"/>
            <a:ext cx="0" cy="451458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97D455-F216-F540-87BD-DC5DBF673AA4}"/>
              </a:ext>
            </a:extLst>
          </p:cNvPr>
          <p:cNvCxnSpPr>
            <a:cxnSpLocks/>
          </p:cNvCxnSpPr>
          <p:nvPr/>
        </p:nvCxnSpPr>
        <p:spPr>
          <a:xfrm>
            <a:off x="2396835" y="1639332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425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7" y="1281983"/>
            <a:ext cx="79121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we generate realistic, synthetic data, and do so in such a realistic way that it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increases the performance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 our classifiers?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3685379" y="5573798"/>
            <a:ext cx="52784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DeepFake is an example that uses GANs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38824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GANs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(not GAMs)</a:t>
            </a:r>
          </a:p>
        </p:txBody>
      </p:sp>
    </p:spTree>
    <p:extLst>
      <p:ext uri="{BB962C8B-B14F-4D97-AF65-F5344CB8AC3E}">
        <p14:creationId xmlns:p14="http://schemas.microsoft.com/office/powerpoint/2010/main" val="30839225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2249486" y="1104741"/>
            <a:ext cx="836771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Instead of making just 1 prediction per preset input, sometimes we may want to get real-time feedback as to what our prediction’s effects were. For example, navigating through an environment or game (Mars or Chess Board)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820B5-5E18-FA4B-B604-C78196775957}"/>
              </a:ext>
            </a:extLst>
          </p:cNvPr>
          <p:cNvSpPr txBox="1"/>
          <p:nvPr/>
        </p:nvSpPr>
        <p:spPr>
          <a:xfrm>
            <a:off x="2572938" y="3815513"/>
            <a:ext cx="750332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need to represent the updated environment, possible actions to take, risks of those actions,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CF51D-4C16-E04C-830A-B76B5B142687}"/>
              </a:ext>
            </a:extLst>
          </p:cNvPr>
          <p:cNvSpPr txBox="1"/>
          <p:nvPr/>
        </p:nvSpPr>
        <p:spPr>
          <a:xfrm>
            <a:off x="2368549" y="5241319"/>
            <a:ext cx="79121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Solution: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Reinforcement Learning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773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3937693" y="80259"/>
            <a:ext cx="4316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CS109B: What’s next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BC8CC-711B-264B-870E-0D45DB7797FC}"/>
              </a:ext>
            </a:extLst>
          </p:cNvPr>
          <p:cNvSpPr txBox="1"/>
          <p:nvPr/>
        </p:nvSpPr>
        <p:spPr>
          <a:xfrm>
            <a:off x="4594225" y="2437683"/>
            <a:ext cx="300355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4000"/>
              </a:spcBef>
            </a:pPr>
            <a:r>
              <a:rPr lang="en-US" sz="28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Questions?</a:t>
            </a:r>
            <a:endParaRPr lang="en-US" sz="2800" b="1" dirty="0">
              <a:solidFill>
                <a:srgbClr val="C00000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44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028E63C-D4CD-5644-9078-59813A5477E9}"/>
              </a:ext>
            </a:extLst>
          </p:cNvPr>
          <p:cNvSpPr/>
          <p:nvPr/>
        </p:nvSpPr>
        <p:spPr>
          <a:xfrm>
            <a:off x="347166" y="3220515"/>
            <a:ext cx="355981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The policy we’re interested 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35C2A-29B6-6743-8A62-B6B1E25FAEA7}"/>
              </a:ext>
            </a:extLst>
          </p:cNvPr>
          <p:cNvSpPr/>
          <p:nvPr/>
        </p:nvSpPr>
        <p:spPr>
          <a:xfrm>
            <a:off x="1572304" y="118454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Our starting state 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8C322-C279-F844-A2A1-735C89B6DE3F}"/>
              </a:ext>
            </a:extLst>
          </p:cNvPr>
          <p:cNvCxnSpPr>
            <a:cxnSpLocks/>
          </p:cNvCxnSpPr>
          <p:nvPr/>
        </p:nvCxnSpPr>
        <p:spPr>
          <a:xfrm flipV="1">
            <a:off x="1995053" y="2828434"/>
            <a:ext cx="0" cy="451458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97D455-F216-F540-87BD-DC5DBF673AA4}"/>
              </a:ext>
            </a:extLst>
          </p:cNvPr>
          <p:cNvCxnSpPr>
            <a:cxnSpLocks/>
          </p:cNvCxnSpPr>
          <p:nvPr/>
        </p:nvCxnSpPr>
        <p:spPr>
          <a:xfrm>
            <a:off x="2396835" y="1639332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32973-2BF4-084A-B8BA-898A50816216}"/>
              </a:ext>
            </a:extLst>
          </p:cNvPr>
          <p:cNvSpPr/>
          <p:nvPr/>
        </p:nvSpPr>
        <p:spPr>
          <a:xfrm>
            <a:off x="3907784" y="1190929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Cumulative reward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EFFEE6-655C-AA47-B400-05648737CD02}"/>
              </a:ext>
            </a:extLst>
          </p:cNvPr>
          <p:cNvCxnSpPr>
            <a:cxnSpLocks/>
          </p:cNvCxnSpPr>
          <p:nvPr/>
        </p:nvCxnSpPr>
        <p:spPr>
          <a:xfrm>
            <a:off x="4214935" y="1657753"/>
            <a:ext cx="8721" cy="60344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6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028E63C-D4CD-5644-9078-59813A5477E9}"/>
              </a:ext>
            </a:extLst>
          </p:cNvPr>
          <p:cNvSpPr/>
          <p:nvPr/>
        </p:nvSpPr>
        <p:spPr>
          <a:xfrm>
            <a:off x="347166" y="3220515"/>
            <a:ext cx="355981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The policy we’re interested 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35C2A-29B6-6743-8A62-B6B1E25FAEA7}"/>
              </a:ext>
            </a:extLst>
          </p:cNvPr>
          <p:cNvSpPr/>
          <p:nvPr/>
        </p:nvSpPr>
        <p:spPr>
          <a:xfrm>
            <a:off x="1572304" y="118454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Our starting state 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8C322-C279-F844-A2A1-735C89B6DE3F}"/>
              </a:ext>
            </a:extLst>
          </p:cNvPr>
          <p:cNvCxnSpPr>
            <a:cxnSpLocks/>
          </p:cNvCxnSpPr>
          <p:nvPr/>
        </p:nvCxnSpPr>
        <p:spPr>
          <a:xfrm flipV="1">
            <a:off x="1995053" y="2828434"/>
            <a:ext cx="0" cy="451458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97D455-F216-F540-87BD-DC5DBF673AA4}"/>
              </a:ext>
            </a:extLst>
          </p:cNvPr>
          <p:cNvCxnSpPr>
            <a:cxnSpLocks/>
          </p:cNvCxnSpPr>
          <p:nvPr/>
        </p:nvCxnSpPr>
        <p:spPr>
          <a:xfrm>
            <a:off x="2396835" y="1639332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32973-2BF4-084A-B8BA-898A50816216}"/>
              </a:ext>
            </a:extLst>
          </p:cNvPr>
          <p:cNvSpPr/>
          <p:nvPr/>
        </p:nvSpPr>
        <p:spPr>
          <a:xfrm>
            <a:off x="3907784" y="1190929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Cumulative reward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EFFEE6-655C-AA47-B400-05648737CD02}"/>
              </a:ext>
            </a:extLst>
          </p:cNvPr>
          <p:cNvCxnSpPr>
            <a:cxnSpLocks/>
          </p:cNvCxnSpPr>
          <p:nvPr/>
        </p:nvCxnSpPr>
        <p:spPr>
          <a:xfrm>
            <a:off x="4214935" y="1657753"/>
            <a:ext cx="8721" cy="60344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C73D76F-A9AA-1A4C-8155-C280A0B5893D}"/>
              </a:ext>
            </a:extLst>
          </p:cNvPr>
          <p:cNvSpPr/>
          <p:nvPr/>
        </p:nvSpPr>
        <p:spPr>
          <a:xfrm>
            <a:off x="8034493" y="111399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Unadjusted reward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4D13A2-6FBB-8144-8AFB-7D90280436F0}"/>
              </a:ext>
            </a:extLst>
          </p:cNvPr>
          <p:cNvCxnSpPr>
            <a:cxnSpLocks/>
          </p:cNvCxnSpPr>
          <p:nvPr/>
        </p:nvCxnSpPr>
        <p:spPr>
          <a:xfrm>
            <a:off x="8261266" y="1587203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6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2304" y="350648"/>
            <a:ext cx="7963065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In class, we saw that: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32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𝒌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  <m:sup/>
                            <m:e>
                              <m:r>
                                <a:rPr lang="en-US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𝜸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𝒌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2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04" y="1816926"/>
                <a:ext cx="10735294" cy="1403589"/>
              </a:xfrm>
              <a:prstGeom prst="rect">
                <a:avLst/>
              </a:prstGeom>
              <a:blipFill>
                <a:blip r:embed="rId2"/>
                <a:stretch>
                  <a:fillRect l="-118" t="-113393" b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/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32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32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0718A0-23E6-AF40-944D-73D0D78A7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98" y="3521825"/>
                <a:ext cx="9939646" cy="1287019"/>
              </a:xfrm>
              <a:prstGeom prst="rect">
                <a:avLst/>
              </a:prstGeom>
              <a:blipFill>
                <a:blip r:embed="rId3"/>
                <a:stretch>
                  <a:fillRect l="-893" t="-132039" b="-18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028E63C-D4CD-5644-9078-59813A5477E9}"/>
              </a:ext>
            </a:extLst>
          </p:cNvPr>
          <p:cNvSpPr/>
          <p:nvPr/>
        </p:nvSpPr>
        <p:spPr>
          <a:xfrm>
            <a:off x="347166" y="3220515"/>
            <a:ext cx="3559815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The policy we’re interested 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935C2A-29B6-6743-8A62-B6B1E25FAEA7}"/>
              </a:ext>
            </a:extLst>
          </p:cNvPr>
          <p:cNvSpPr/>
          <p:nvPr/>
        </p:nvSpPr>
        <p:spPr>
          <a:xfrm>
            <a:off x="1572304" y="118454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Our starting state 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A8C322-C279-F844-A2A1-735C89B6DE3F}"/>
              </a:ext>
            </a:extLst>
          </p:cNvPr>
          <p:cNvCxnSpPr>
            <a:cxnSpLocks/>
          </p:cNvCxnSpPr>
          <p:nvPr/>
        </p:nvCxnSpPr>
        <p:spPr>
          <a:xfrm flipV="1">
            <a:off x="1995053" y="2828434"/>
            <a:ext cx="0" cy="451458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97D455-F216-F540-87BD-DC5DBF673AA4}"/>
              </a:ext>
            </a:extLst>
          </p:cNvPr>
          <p:cNvCxnSpPr>
            <a:cxnSpLocks/>
          </p:cNvCxnSpPr>
          <p:nvPr/>
        </p:nvCxnSpPr>
        <p:spPr>
          <a:xfrm>
            <a:off x="2396835" y="1639332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32973-2BF4-084A-B8BA-898A50816216}"/>
              </a:ext>
            </a:extLst>
          </p:cNvPr>
          <p:cNvSpPr/>
          <p:nvPr/>
        </p:nvSpPr>
        <p:spPr>
          <a:xfrm>
            <a:off x="3907784" y="1190929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Cumulative reward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EFFEE6-655C-AA47-B400-05648737CD02}"/>
              </a:ext>
            </a:extLst>
          </p:cNvPr>
          <p:cNvCxnSpPr>
            <a:cxnSpLocks/>
          </p:cNvCxnSpPr>
          <p:nvPr/>
        </p:nvCxnSpPr>
        <p:spPr>
          <a:xfrm>
            <a:off x="4214935" y="1657753"/>
            <a:ext cx="8721" cy="60344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C73D76F-A9AA-1A4C-8155-C280A0B5893D}"/>
              </a:ext>
            </a:extLst>
          </p:cNvPr>
          <p:cNvSpPr/>
          <p:nvPr/>
        </p:nvSpPr>
        <p:spPr>
          <a:xfrm>
            <a:off x="8034493" y="1113997"/>
            <a:ext cx="233467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Unadjusted reward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4D13A2-6FBB-8144-8AFB-7D90280436F0}"/>
              </a:ext>
            </a:extLst>
          </p:cNvPr>
          <p:cNvCxnSpPr>
            <a:cxnSpLocks/>
          </p:cNvCxnSpPr>
          <p:nvPr/>
        </p:nvCxnSpPr>
        <p:spPr>
          <a:xfrm>
            <a:off x="8261266" y="1587203"/>
            <a:ext cx="0" cy="647596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07F226-7E35-BE40-B1BD-CA82794988FD}"/>
              </a:ext>
            </a:extLst>
          </p:cNvPr>
          <p:cNvSpPr/>
          <p:nvPr/>
        </p:nvSpPr>
        <p:spPr>
          <a:xfrm>
            <a:off x="6377901" y="557725"/>
            <a:ext cx="564786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</a:rPr>
              <a:t>Weakened based on how far into the future it is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278929-F8ED-0C41-BF68-CD9C4240DDB5}"/>
              </a:ext>
            </a:extLst>
          </p:cNvPr>
          <p:cNvCxnSpPr>
            <a:cxnSpLocks/>
          </p:cNvCxnSpPr>
          <p:nvPr/>
        </p:nvCxnSpPr>
        <p:spPr>
          <a:xfrm>
            <a:off x="7831775" y="1030931"/>
            <a:ext cx="0" cy="1118762"/>
          </a:xfrm>
          <a:prstGeom prst="straightConnector1">
            <a:avLst/>
          </a:prstGeom>
          <a:ln w="53975">
            <a:solidFill>
              <a:srgbClr val="C0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9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914398" y="166256"/>
                <a:ext cx="10735294" cy="1137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8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166256"/>
                <a:ext cx="10735294" cy="1137619"/>
              </a:xfrm>
              <a:prstGeom prst="rect">
                <a:avLst/>
              </a:prstGeom>
              <a:blipFill>
                <a:blip r:embed="rId2"/>
                <a:stretch>
                  <a:fillRect t="-127473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ACB1DD6-AA98-B746-8416-F9F3AB2F9D6C}"/>
              </a:ext>
            </a:extLst>
          </p:cNvPr>
          <p:cNvSpPr/>
          <p:nvPr/>
        </p:nvSpPr>
        <p:spPr>
          <a:xfrm>
            <a:off x="411106" y="2097552"/>
            <a:ext cx="1607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HW #1.1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049FE-4D38-604D-A1FB-86B6116F08A7}"/>
              </a:ext>
            </a:extLst>
          </p:cNvPr>
          <p:cNvSpPr/>
          <p:nvPr/>
        </p:nvSpPr>
        <p:spPr>
          <a:xfrm>
            <a:off x="1214955" y="2931527"/>
            <a:ext cx="45316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Avenir Next" panose="020B0503020202020204" pitchFamily="34" charset="0"/>
              </a:rPr>
              <a:t>state-to-state transitions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9AF7E-01AF-054B-A2B5-A7BB1B6BF41B}"/>
              </a:ext>
            </a:extLst>
          </p:cNvPr>
          <p:cNvSpPr/>
          <p:nvPr/>
        </p:nvSpPr>
        <p:spPr>
          <a:xfrm>
            <a:off x="8811491" y="2931527"/>
            <a:ext cx="15169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latin typeface="Avenir Next" panose="020B0503020202020204" pitchFamily="34" charset="0"/>
              </a:rPr>
              <a:t>reward </a:t>
            </a:r>
            <a:r>
              <a:rPr lang="en-US" sz="2400" b="1" dirty="0">
                <a:solidFill>
                  <a:srgbClr val="54A218"/>
                </a:solidFill>
                <a:latin typeface="Avenir Next" panose="020B0503020202020204" pitchFamily="34" charset="0"/>
              </a:rPr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7F52E-3782-9C42-8FE3-039CE0FD37A6}"/>
              </a:ext>
            </a:extLst>
          </p:cNvPr>
          <p:cNvSpPr/>
          <p:nvPr/>
        </p:nvSpPr>
        <p:spPr>
          <a:xfrm>
            <a:off x="633064" y="4621872"/>
            <a:ext cx="91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T</a:t>
            </a:r>
            <a:r>
              <a:rPr lang="en-US" sz="3600" dirty="0">
                <a:latin typeface="Avenir Next" panose="020B0503020202020204" pitchFamily="34" charset="0"/>
              </a:rPr>
              <a:t>=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369F3-BA7B-8048-9D90-8CCE5A38227C}"/>
              </a:ext>
            </a:extLst>
          </p:cNvPr>
          <p:cNvSpPr/>
          <p:nvPr/>
        </p:nvSpPr>
        <p:spPr>
          <a:xfrm>
            <a:off x="7055636" y="4636118"/>
            <a:ext cx="91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54A218"/>
                </a:solidFill>
                <a:latin typeface="Avenir Next" panose="020B0503020202020204" pitchFamily="34" charset="0"/>
              </a:rPr>
              <a:t>R</a:t>
            </a:r>
            <a:r>
              <a:rPr lang="en-US" sz="3600" dirty="0">
                <a:latin typeface="Avenir Next" panose="020B0503020202020204" pitchFamily="34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883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8720991" y="3514351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9245285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9769579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10293873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8720991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9245285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9769579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10293873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8720991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9245285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9769579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10293873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8720991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9245285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9769579" y="1944346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10293873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733AB6-DE41-8F45-AAD6-E904EBCD5F1F}"/>
              </a:ext>
            </a:extLst>
          </p:cNvPr>
          <p:cNvSpPr/>
          <p:nvPr/>
        </p:nvSpPr>
        <p:spPr>
          <a:xfrm>
            <a:off x="6930660" y="1052523"/>
            <a:ext cx="5575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Roman" panose="02000503020000020003" pitchFamily="2" charset="0"/>
              </a:rPr>
              <a:t>RL Environment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928FC-EE2D-734C-A2DF-79E7AD761250}"/>
              </a:ext>
            </a:extLst>
          </p:cNvPr>
          <p:cNvSpPr/>
          <p:nvPr/>
        </p:nvSpPr>
        <p:spPr>
          <a:xfrm>
            <a:off x="729416" y="1314133"/>
            <a:ext cx="5575716" cy="875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Agent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DB56B-5863-FD47-A7B8-8B32C27DA3A2}"/>
              </a:ext>
            </a:extLst>
          </p:cNvPr>
          <p:cNvSpPr/>
          <p:nvPr/>
        </p:nvSpPr>
        <p:spPr>
          <a:xfrm>
            <a:off x="3880655" y="1682678"/>
            <a:ext cx="305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 thing that operates within the environment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7BA1-639E-D94E-BFF4-DAC400D5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77" y="1629203"/>
            <a:ext cx="684031" cy="6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914398" y="166256"/>
                <a:ext cx="10735294" cy="1137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8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8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8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166256"/>
                <a:ext cx="10735294" cy="1137619"/>
              </a:xfrm>
              <a:prstGeom prst="rect">
                <a:avLst/>
              </a:prstGeom>
              <a:blipFill>
                <a:blip r:embed="rId2"/>
                <a:stretch>
                  <a:fillRect t="-127473" b="-179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ACB1DD6-AA98-B746-8416-F9F3AB2F9D6C}"/>
              </a:ext>
            </a:extLst>
          </p:cNvPr>
          <p:cNvSpPr/>
          <p:nvPr/>
        </p:nvSpPr>
        <p:spPr>
          <a:xfrm>
            <a:off x="411106" y="2097552"/>
            <a:ext cx="1607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HW #1.2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F049FE-4D38-604D-A1FB-86B6116F08A7}"/>
                  </a:ext>
                </a:extLst>
              </p:cNvPr>
              <p:cNvSpPr/>
              <p:nvPr/>
            </p:nvSpPr>
            <p:spPr>
              <a:xfrm>
                <a:off x="914398" y="3085906"/>
                <a:ext cx="10244732" cy="320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The above equation is general and works for stochastic situations.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We have fixed state-transitions and rewards though (we can make our life easier).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F049FE-4D38-604D-A1FB-86B6116F0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3085906"/>
                <a:ext cx="10244732" cy="3200876"/>
              </a:xfrm>
              <a:prstGeom prst="rect">
                <a:avLst/>
              </a:prstGeom>
              <a:blipFill>
                <a:blip r:embed="rId3"/>
                <a:stretch>
                  <a:fillRect l="-867" r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92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914398" y="166256"/>
                <a:ext cx="10735294" cy="98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166256"/>
                <a:ext cx="10735294" cy="988284"/>
              </a:xfrm>
              <a:prstGeom prst="rect">
                <a:avLst/>
              </a:prstGeom>
              <a:blipFill>
                <a:blip r:embed="rId2"/>
                <a:stretch>
                  <a:fillRect t="-127848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ACB1DD6-AA98-B746-8416-F9F3AB2F9D6C}"/>
              </a:ext>
            </a:extLst>
          </p:cNvPr>
          <p:cNvSpPr/>
          <p:nvPr/>
        </p:nvSpPr>
        <p:spPr>
          <a:xfrm>
            <a:off x="411106" y="2097552"/>
            <a:ext cx="1607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HW #1.2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F049FE-4D38-604D-A1FB-86B6116F08A7}"/>
                  </a:ext>
                </a:extLst>
              </p:cNvPr>
              <p:cNvSpPr/>
              <p:nvPr/>
            </p:nvSpPr>
            <p:spPr>
              <a:xfrm>
                <a:off x="914398" y="3085906"/>
                <a:ext cx="10244732" cy="3883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The above equation is general and works for stochastic situations.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We have fixed state-transitions and rewards though (we can make our life easier).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What can we define as a constant?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F049FE-4D38-604D-A1FB-86B6116F0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3085906"/>
                <a:ext cx="10244732" cy="3883114"/>
              </a:xfrm>
              <a:prstGeom prst="rect">
                <a:avLst/>
              </a:prstGeom>
              <a:blipFill>
                <a:blip r:embed="rId3"/>
                <a:stretch>
                  <a:fillRect l="-867" r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D6FCF0-1190-AB49-84DC-E7377B4B0686}"/>
                  </a:ext>
                </a:extLst>
              </p:cNvPr>
              <p:cNvSpPr/>
              <p:nvPr/>
            </p:nvSpPr>
            <p:spPr>
              <a:xfrm>
                <a:off x="3630905" y="1370878"/>
                <a:ext cx="6415619" cy="98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e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𝒔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𝒔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𝜸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D6FCF0-1190-AB49-84DC-E7377B4B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05" y="1370878"/>
                <a:ext cx="6415619" cy="988284"/>
              </a:xfrm>
              <a:prstGeom prst="rect">
                <a:avLst/>
              </a:prstGeom>
              <a:blipFill>
                <a:blip r:embed="rId4"/>
                <a:stretch>
                  <a:fillRect l="-10870" t="-132051" r="-1976" b="-18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6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/>
              <p:nvPr/>
            </p:nvSpPr>
            <p:spPr>
              <a:xfrm>
                <a:off x="914398" y="166256"/>
                <a:ext cx="10735294" cy="98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𝒗</m:t>
                          </m:r>
                        </m:e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sub>
                                <m:sup/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  <a:ea typeface="Karla" charset="0"/>
                                              <a:cs typeface="Karla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𝒔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latin typeface="Cambria Math" charset="0"/>
                                              <a:ea typeface="Karla" charset="0"/>
                                              <a:cs typeface="Karla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𝒓</m:t>
                                      </m:r>
                                    </m:e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𝒂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[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+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𝜸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)]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CDF467-B325-2742-A03D-D51EBE34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8" y="166256"/>
                <a:ext cx="10735294" cy="988284"/>
              </a:xfrm>
              <a:prstGeom prst="rect">
                <a:avLst/>
              </a:prstGeom>
              <a:blipFill>
                <a:blip r:embed="rId2"/>
                <a:stretch>
                  <a:fillRect t="-127848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ACB1DD6-AA98-B746-8416-F9F3AB2F9D6C}"/>
              </a:ext>
            </a:extLst>
          </p:cNvPr>
          <p:cNvSpPr/>
          <p:nvPr/>
        </p:nvSpPr>
        <p:spPr>
          <a:xfrm>
            <a:off x="411106" y="2097552"/>
            <a:ext cx="1607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HW #1.2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049FE-4D38-604D-A1FB-86B6116F08A7}"/>
              </a:ext>
            </a:extLst>
          </p:cNvPr>
          <p:cNvSpPr/>
          <p:nvPr/>
        </p:nvSpPr>
        <p:spPr>
          <a:xfrm>
            <a:off x="914398" y="3085906"/>
            <a:ext cx="10244732" cy="128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 a sanity check, a geometric series is defined to have a sum:</a:t>
            </a: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D6FCF0-1190-AB49-84DC-E7377B4B0686}"/>
                  </a:ext>
                </a:extLst>
              </p:cNvPr>
              <p:cNvSpPr/>
              <p:nvPr/>
            </p:nvSpPr>
            <p:spPr>
              <a:xfrm>
                <a:off x="3630905" y="1370878"/>
                <a:ext cx="6415619" cy="988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𝒂</m:t>
                          </m:r>
                        </m:sub>
                        <m:sup/>
                        <m:e>
                          <m:r>
                            <a:rPr lang="en-US" sz="2400" b="1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naryPr>
                            <m:sub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𝒔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𝒓</m:t>
                                  </m:r>
                                </m:e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𝒔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𝒔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𝜸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𝒔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D6FCF0-1190-AB49-84DC-E7377B4B0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05" y="1370878"/>
                <a:ext cx="6415619" cy="988284"/>
              </a:xfrm>
              <a:prstGeom prst="rect">
                <a:avLst/>
              </a:prstGeom>
              <a:blipFill>
                <a:blip r:embed="rId3"/>
                <a:stretch>
                  <a:fillRect l="-10870" t="-132051" r="-1976" b="-18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7C9F71-037A-9642-88D1-977BD67E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81" y="3884286"/>
            <a:ext cx="8788821" cy="9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1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ular Callout 1">
            <a:extLst>
              <a:ext uri="{FF2B5EF4-FFF2-40B4-BE49-F238E27FC236}">
                <a16:creationId xmlns:a16="http://schemas.microsoft.com/office/drawing/2014/main" id="{556D7C0D-3824-1042-B740-43C3D9804F5F}"/>
              </a:ext>
            </a:extLst>
          </p:cNvPr>
          <p:cNvSpPr/>
          <p:nvPr/>
        </p:nvSpPr>
        <p:spPr>
          <a:xfrm rot="5400000" flipH="1" flipV="1">
            <a:off x="7005240" y="3644999"/>
            <a:ext cx="2781300" cy="625540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D43F22-D695-5649-B4E8-22A6AE959E32}"/>
              </a:ext>
            </a:extLst>
          </p:cNvPr>
          <p:cNvSpPr txBox="1"/>
          <p:nvPr/>
        </p:nvSpPr>
        <p:spPr>
          <a:xfrm flipH="1">
            <a:off x="5818785" y="5695547"/>
            <a:ext cx="413246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Particularly, </a:t>
            </a:r>
            <a:r>
              <a:rPr lang="en-US" sz="2400" b="1" dirty="0">
                <a:latin typeface="Avenir Next" panose="020B0503020202020204" pitchFamily="34" charset="0"/>
              </a:rPr>
              <a:t>k-Means</a:t>
            </a:r>
            <a:r>
              <a:rPr lang="en-US" sz="2400" dirty="0">
                <a:latin typeface="Avenir Next" panose="020B0503020202020204" pitchFamily="34" charset="0"/>
              </a:rPr>
              <a:t> is generative, as it can be seen as a special case of Gaussian Mixture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34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017079"/>
              </a:xfrm>
              <a:prstGeom prst="rect">
                <a:avLst/>
              </a:prstGeom>
              <a:blipFill>
                <a:blip r:embed="rId3"/>
                <a:stretch>
                  <a:fillRect l="-990" t="-1010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3BE38-95B9-8D4F-B56D-4ADF599AFE4A}"/>
              </a:ext>
            </a:extLst>
          </p:cNvPr>
          <p:cNvSpPr/>
          <p:nvPr/>
        </p:nvSpPr>
        <p:spPr>
          <a:xfrm>
            <a:off x="75370" y="22667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9600" y="501299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38142" y="4980942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8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2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Given some data such that each row corresponds to a distinct </a:t>
            </a:r>
            <a:r>
              <a:rPr lang="en-US" sz="2400" dirty="0" err="1">
                <a:latin typeface="Avenir Next" panose="020B0503020202020204" pitchFamily="34" charset="0"/>
              </a:rPr>
              <a:t>i.i.d</a:t>
            </a:r>
            <a:r>
              <a:rPr lang="en-US" sz="2400" dirty="0">
                <a:latin typeface="Avenir Next" panose="020B0503020202020204" pitchFamily="34" charset="0"/>
              </a:rPr>
              <a:t>. observation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may be interested in a particular column (e.g.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Let’s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Assert that: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11B5F0-C4C7-9242-B4C7-4082E371D17C}"/>
              </a:ext>
            </a:extLst>
          </p:cNvPr>
          <p:cNvSpPr/>
          <p:nvPr/>
        </p:nvSpPr>
        <p:spPr>
          <a:xfrm>
            <a:off x="102185" y="126281"/>
            <a:ext cx="5110669" cy="612718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400A40-8F4A-724C-A1F4-A34735EC7033}"/>
              </a:ext>
            </a:extLst>
          </p:cNvPr>
          <p:cNvSpPr/>
          <p:nvPr/>
        </p:nvSpPr>
        <p:spPr>
          <a:xfrm>
            <a:off x="861987" y="4995747"/>
            <a:ext cx="1758549" cy="457200"/>
          </a:xfrm>
          <a:prstGeom prst="rect">
            <a:avLst/>
          </a:prstGeom>
          <a:solidFill>
            <a:srgbClr val="C0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4344D-F1C0-574D-9E55-6EF6E18C3F0F}"/>
              </a:ext>
            </a:extLst>
          </p:cNvPr>
          <p:cNvSpPr/>
          <p:nvPr/>
        </p:nvSpPr>
        <p:spPr>
          <a:xfrm>
            <a:off x="71669" y="5008009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C093D-8460-8241-98DE-46BA48C9B42A}"/>
              </a:ext>
            </a:extLst>
          </p:cNvPr>
          <p:cNvSpPr/>
          <p:nvPr/>
        </p:nvSpPr>
        <p:spPr>
          <a:xfrm>
            <a:off x="9655384" y="641982"/>
            <a:ext cx="2152185" cy="6052659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 w="1174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382DCD-8700-E642-8F7A-0695EB0DB47D}"/>
              </a:ext>
            </a:extLst>
          </p:cNvPr>
          <p:cNvSpPr/>
          <p:nvPr/>
        </p:nvSpPr>
        <p:spPr>
          <a:xfrm>
            <a:off x="381763" y="412595"/>
            <a:ext cx="6074844" cy="4277909"/>
          </a:xfrm>
          <a:prstGeom prst="rect">
            <a:avLst/>
          </a:pr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5FBA-21AD-E24C-9BF3-E2ED10FA4E17}"/>
              </a:ext>
            </a:extLst>
          </p:cNvPr>
          <p:cNvSpPr txBox="1"/>
          <p:nvPr/>
        </p:nvSpPr>
        <p:spPr>
          <a:xfrm>
            <a:off x="624139" y="500868"/>
            <a:ext cx="5840598" cy="4172937"/>
          </a:xfrm>
          <a:prstGeom prst="rect">
            <a:avLst/>
          </a:prstGeom>
          <a:noFill/>
          <a:ln w="1016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</a:rPr>
              <a:t>Def: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u="sng" dirty="0">
                <a:latin typeface="Avenir Next" panose="020B0503020202020204" pitchFamily="34" charset="0"/>
              </a:rPr>
              <a:t>Supervised</a:t>
            </a:r>
            <a:r>
              <a:rPr lang="en-US" sz="2800" dirty="0">
                <a:latin typeface="Avenir Next" panose="020B0503020202020204" pitchFamily="34" charset="0"/>
              </a:rPr>
              <a:t> models use target data,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,  to provide feedback so that your model can learn the relationship between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800" dirty="0">
                <a:latin typeface="Avenir Next" panose="020B0503020202020204" pitchFamily="34" charset="0"/>
              </a:rPr>
              <a:t> and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800" dirty="0">
                <a:latin typeface="Avenir Next" panose="020B050302020202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dirty="0">
                <a:latin typeface="Avenir Next" panose="020B0503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/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4CA713-6595-9F4B-A6CA-6C589550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933" y="4015255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33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Given some data such that each row corresponds to a distinct </a:t>
                </a:r>
                <a:r>
                  <a:rPr lang="en-US" sz="2400" dirty="0" err="1">
                    <a:latin typeface="Avenir Next" panose="020B0503020202020204" pitchFamily="34" charset="0"/>
                  </a:rPr>
                  <a:t>i.i.d</a:t>
                </a:r>
                <a:r>
                  <a:rPr lang="en-US" sz="2400" dirty="0">
                    <a:latin typeface="Avenir Next" panose="020B0503020202020204" pitchFamily="34" charset="0"/>
                  </a:rPr>
                  <a:t>. observation</a:t>
                </a:r>
              </a:p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You may be interested in a particular column (e.g.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Temp</a:t>
                </a:r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Let’s divide our data and learn how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</a:rPr>
                  <a:t> is related to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Y</a:t>
                </a:r>
                <a:endParaRPr lang="en-US" sz="2400" dirty="0">
                  <a:latin typeface="Avenir Next" panose="020B0503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Assert that: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Want a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that is: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Supervised</a:t>
                </a:r>
              </a:p>
              <a:p>
                <a:pPr marL="800100" lvl="1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Predicts real numbers (</a:t>
                </a:r>
                <a:r>
                  <a:rPr lang="en-US" sz="2400" dirty="0">
                    <a:solidFill>
                      <a:srgbClr val="C00000"/>
                    </a:solidFill>
                    <a:latin typeface="Avenir Next" panose="020B0503020202020204" pitchFamily="34" charset="0"/>
                  </a:rPr>
                  <a:t>regression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venir Next" panose="020B0503020202020204" pitchFamily="34" charset="0"/>
                  </a:rPr>
                  <a:t> model)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6" y="545724"/>
                <a:ext cx="5110669" cy="5960606"/>
              </a:xfrm>
              <a:prstGeom prst="rect">
                <a:avLst/>
              </a:prstGeom>
              <a:blipFill>
                <a:blip r:embed="rId2"/>
                <a:stretch>
                  <a:fillRect l="-990" t="-851" b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492" y="3749961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2235" t="-571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074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4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4038810" y="720506"/>
            <a:ext cx="4114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IMPORTANT</a:t>
            </a:r>
            <a:endParaRPr lang="en-US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286587" y="1754221"/>
            <a:ext cx="5631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training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any supervised model, be mindful of what you select for: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0D431-FEF2-C248-BCD8-DAE15CB6160D}"/>
              </a:ext>
            </a:extLst>
          </p:cNvPr>
          <p:cNvSpPr txBox="1"/>
          <p:nvPr/>
        </p:nvSpPr>
        <p:spPr>
          <a:xfrm>
            <a:off x="286587" y="2853185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loss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function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(aka cost function)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61A97-96D9-A842-AEF7-4C1C40C85F91}"/>
              </a:ext>
            </a:extLst>
          </p:cNvPr>
          <p:cNvSpPr txBox="1"/>
          <p:nvPr/>
        </p:nvSpPr>
        <p:spPr>
          <a:xfrm>
            <a:off x="286587" y="4640063"/>
            <a:ext cx="582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optimization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/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Measures how bad our current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are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B689205-8278-4B4E-AA0F-BD0765EA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3341535"/>
                <a:ext cx="5044303" cy="707886"/>
              </a:xfrm>
              <a:prstGeom prst="rect">
                <a:avLst/>
              </a:prstGeom>
              <a:blipFill>
                <a:blip r:embed="rId2"/>
                <a:stretch>
                  <a:fillRect l="-1005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/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how we update our parameters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our model better fits our training data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1A1802-DCAA-E547-8B8F-091526E89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53" y="5275212"/>
                <a:ext cx="5507408" cy="707886"/>
              </a:xfrm>
              <a:prstGeom prst="rect">
                <a:avLst/>
              </a:prstGeom>
              <a:blipFill>
                <a:blip r:embed="rId3"/>
                <a:stretch>
                  <a:fillRect l="-920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096DA10-5BA6-4748-B7D3-D45B566472A3}"/>
              </a:ext>
            </a:extLst>
          </p:cNvPr>
          <p:cNvSpPr txBox="1"/>
          <p:nvPr/>
        </p:nvSpPr>
        <p:spPr>
          <a:xfrm>
            <a:off x="6364086" y="1737306"/>
            <a:ext cx="582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When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testing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our model’s predictions, be mindful of what you select for: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D05A6C-33A9-8248-86FB-61F9C816A92C}"/>
              </a:ext>
            </a:extLst>
          </p:cNvPr>
          <p:cNvSpPr txBox="1"/>
          <p:nvPr/>
        </p:nvSpPr>
        <p:spPr>
          <a:xfrm>
            <a:off x="6329297" y="2770919"/>
            <a:ext cx="566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3. Our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evaluation metric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/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Determines our model’s performance (e.g., Mean Squared Error (MSE),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1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score, etc.)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840E1B-C1CC-3244-BB4E-D74E4FE9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68" y="3314850"/>
                <a:ext cx="5044303" cy="1015663"/>
              </a:xfrm>
              <a:prstGeom prst="rect">
                <a:avLst/>
              </a:prstGeom>
              <a:blipFill>
                <a:blip r:embed="rId4"/>
                <a:stretch>
                  <a:fillRect l="-1005" t="-2469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76747D-EA1D-CD4C-B3A0-5C9C1B1D71A6}"/>
              </a:ext>
            </a:extLst>
          </p:cNvPr>
          <p:cNvCxnSpPr>
            <a:cxnSpLocks/>
          </p:cNvCxnSpPr>
          <p:nvPr/>
        </p:nvCxnSpPr>
        <p:spPr>
          <a:xfrm>
            <a:off x="286587" y="2679700"/>
            <a:ext cx="11511713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5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6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6C567D-5448-9446-B53C-3A28621FB90D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</p:spTree>
    <p:extLst>
      <p:ext uri="{BB962C8B-B14F-4D97-AF65-F5344CB8AC3E}">
        <p14:creationId xmlns:p14="http://schemas.microsoft.com/office/powerpoint/2010/main" val="412366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8720991" y="3514351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9245285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9769579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10293873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8720991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9245285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9769579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10293873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8720991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9245285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9769579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10293873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8720991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9245285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9769579" y="1944346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10293873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733AB6-DE41-8F45-AAD6-E904EBCD5F1F}"/>
              </a:ext>
            </a:extLst>
          </p:cNvPr>
          <p:cNvSpPr/>
          <p:nvPr/>
        </p:nvSpPr>
        <p:spPr>
          <a:xfrm>
            <a:off x="6930660" y="1052523"/>
            <a:ext cx="5575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Roman" panose="02000503020000020003" pitchFamily="2" charset="0"/>
              </a:rPr>
              <a:t>RL Environment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928FC-EE2D-734C-A2DF-79E7AD761250}"/>
              </a:ext>
            </a:extLst>
          </p:cNvPr>
          <p:cNvSpPr/>
          <p:nvPr/>
        </p:nvSpPr>
        <p:spPr>
          <a:xfrm>
            <a:off x="729416" y="1314133"/>
            <a:ext cx="5575716" cy="179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Agent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DB56B-5863-FD47-A7B8-8B32C27DA3A2}"/>
              </a:ext>
            </a:extLst>
          </p:cNvPr>
          <p:cNvSpPr/>
          <p:nvPr/>
        </p:nvSpPr>
        <p:spPr>
          <a:xfrm>
            <a:off x="3880655" y="1682678"/>
            <a:ext cx="305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 thing that operates within the environment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2F5C4-603A-4E4C-A5F4-793BC5A19C0F}"/>
              </a:ext>
            </a:extLst>
          </p:cNvPr>
          <p:cNvSpPr/>
          <p:nvPr/>
        </p:nvSpPr>
        <p:spPr>
          <a:xfrm flipH="1">
            <a:off x="2970398" y="2623622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D5D8D-2BEB-E94E-85B0-23D640B96C03}"/>
              </a:ext>
            </a:extLst>
          </p:cNvPr>
          <p:cNvSpPr/>
          <p:nvPr/>
        </p:nvSpPr>
        <p:spPr>
          <a:xfrm>
            <a:off x="3858072" y="2623328"/>
            <a:ext cx="344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Static representations that define the current environment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E18830-D629-6746-B932-D7587FE1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77" y="1629203"/>
            <a:ext cx="684031" cy="6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6AEA6E1-2D01-CC47-B92E-CCF93C1E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7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8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9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E1216-6131-494D-8990-C52227561DDC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C5B1F5-97B4-334E-A45A-960952424452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7518467" y="5022190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8021581" y="5087425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04" y="5438120"/>
                <a:ext cx="1069849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65" y="5438120"/>
                <a:ext cx="1195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637" y="5438120"/>
                <a:ext cx="129694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9343526" y="508742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10798033" y="508742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8596411" y="6232534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7274468" y="3091520"/>
            <a:ext cx="4593379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/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+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7A2DA14-31BD-5A46-9262-4489C538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517" y="3288366"/>
                <a:ext cx="3800792" cy="369332"/>
              </a:xfrm>
              <a:prstGeom prst="rect">
                <a:avLst/>
              </a:prstGeom>
              <a:blipFill>
                <a:blip r:embed="rId5"/>
                <a:stretch>
                  <a:fillRect l="-2667" t="-2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8690131" y="954868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8854863" y="1020662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302" y="1396779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9256780" y="1046083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9325484" y="3975574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9294594" y="198945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9987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MingLiU_HKSCS" panose="02020500000000000000" pitchFamily="18" charset="-12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272" y="1795958"/>
                <a:ext cx="3554024" cy="1098891"/>
              </a:xfrm>
              <a:prstGeom prst="rect">
                <a:avLst/>
              </a:prstGeom>
              <a:blipFill>
                <a:blip r:embed="rId7"/>
                <a:stretch>
                  <a:fillRect t="-104545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5039" y="1989453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60535" y="2146870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41" y="3953934"/>
                <a:ext cx="5629519" cy="830997"/>
              </a:xfrm>
              <a:prstGeom prst="rect">
                <a:avLst/>
              </a:prstGeom>
              <a:blipFill>
                <a:blip r:embed="rId8"/>
                <a:stretch>
                  <a:fillRect l="-1577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95923" y="39539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95923" y="4919558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381340" y="5107546"/>
            <a:ext cx="562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Two optimization algorithm options: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Gradient Descent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search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Directly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closed-form solution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5027092" y="2046056"/>
            <a:ext cx="479884" cy="186597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/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𝜽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ingLiU_HKSCS" panose="02020500000000000000" pitchFamily="18" charset="-12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44AF4E8-BBED-904A-B4DC-1FA6970C0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9" y="6307875"/>
                <a:ext cx="355402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10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4188891" y="3343421"/>
            <a:ext cx="201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“Least Squares”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72D36BE-8812-8C40-80C3-AEA722FA163A}"/>
              </a:ext>
            </a:extLst>
          </p:cNvPr>
          <p:cNvSpPr/>
          <p:nvPr/>
        </p:nvSpPr>
        <p:spPr>
          <a:xfrm>
            <a:off x="30823" y="42610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8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1D81D-0996-BA4D-B3F6-B0A6A512552A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E567-7DA6-5C43-A9D1-CBF63A65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686" y="1114085"/>
            <a:ext cx="5002414" cy="52827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B079BF-BD96-C24A-BD23-3C8FE4D27528}"/>
              </a:ext>
            </a:extLst>
          </p:cNvPr>
          <p:cNvSpPr txBox="1"/>
          <p:nvPr/>
        </p:nvSpPr>
        <p:spPr>
          <a:xfrm>
            <a:off x="707781" y="1816454"/>
            <a:ext cx="55533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sum of the squared vertical distances (per our loss function, least squares) between each observation (red dots) and the plane.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2A0B76-965C-DA41-91C8-4E935C354747}"/>
              </a:ext>
            </a:extLst>
          </p:cNvPr>
          <p:cNvSpPr txBox="1"/>
          <p:nvPr/>
        </p:nvSpPr>
        <p:spPr>
          <a:xfrm>
            <a:off x="6616700" y="64476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”</a:t>
            </a:r>
            <a:r>
              <a:rPr lang="en-US" sz="12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 Introduction to Statistical Learning</a:t>
            </a: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” (James, et al. 2017)</a:t>
            </a:r>
          </a:p>
        </p:txBody>
      </p:sp>
    </p:spTree>
    <p:extLst>
      <p:ext uri="{BB962C8B-B14F-4D97-AF65-F5344CB8AC3E}">
        <p14:creationId xmlns:p14="http://schemas.microsoft.com/office/powerpoint/2010/main" val="2450140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Simple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fast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to model linear relationships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Interpretable results via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𝜷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coefficients)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1" y="1890274"/>
                <a:ext cx="5439019" cy="4329390"/>
              </a:xfrm>
              <a:prstGeom prst="rect">
                <a:avLst/>
              </a:prstGeom>
              <a:blipFill>
                <a:blip r:embed="rId2"/>
                <a:stretch>
                  <a:fillRect l="-1399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Can’t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relationships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outliers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Vulnerable to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collinearity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Assumes error terms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uncorrelated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27358-67B4-A442-BD6A-99A6DE9ABC76}"/>
              </a:ext>
            </a:extLst>
          </p:cNvPr>
          <p:cNvSpPr/>
          <p:nvPr/>
        </p:nvSpPr>
        <p:spPr>
          <a:xfrm>
            <a:off x="6670549" y="6398500"/>
            <a:ext cx="50007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* otherwise, we have false feedback during training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159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698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35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68546" y="545724"/>
            <a:ext cx="511066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model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  <a:r>
              <a:rPr lang="en-US" sz="2400" dirty="0">
                <a:latin typeface="Avenir Next" panose="020B0503020202020204" pitchFamily="34" charset="0"/>
              </a:rPr>
              <a:t> instead of </a:t>
            </a:r>
            <a:r>
              <a:rPr lang="en-US" sz="2400" b="1" dirty="0">
                <a:latin typeface="Avenir Next" panose="020B0503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</a:rPr>
              <a:t> </a:t>
            </a:r>
            <a:endParaRPr lang="en-US" sz="2400" b="1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we divide our data and learn how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is related to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Again, assert: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Want a model that is: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Supervised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Predicts categories/classes (</a:t>
            </a:r>
            <a:r>
              <a:rPr lang="en-US" sz="2400" dirty="0">
                <a:solidFill>
                  <a:srgbClr val="C00000"/>
                </a:solidFill>
                <a:latin typeface="Avenir Next" panose="020B0503020202020204" pitchFamily="34" charset="0"/>
              </a:rPr>
              <a:t>classification model</a:t>
            </a:r>
            <a:r>
              <a:rPr lang="en-US" sz="2400" dirty="0"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dirty="0">
                <a:latin typeface="Avenir Next" panose="020B0503020202020204" pitchFamily="34" charset="0"/>
              </a:rPr>
              <a:t>: What model could we use?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/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2074D-40BA-7544-9D39-C583E61B2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92" y="2898618"/>
                <a:ext cx="2263140" cy="430887"/>
              </a:xfrm>
              <a:prstGeom prst="rect">
                <a:avLst/>
              </a:prstGeom>
              <a:blipFill>
                <a:blip r:embed="rId3"/>
                <a:stretch>
                  <a:fillRect l="-1676" t="-882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6A292AB5-8082-294F-AABD-CDB423BE1449}"/>
              </a:ext>
            </a:extLst>
          </p:cNvPr>
          <p:cNvSpPr/>
          <p:nvPr/>
        </p:nvSpPr>
        <p:spPr>
          <a:xfrm>
            <a:off x="157823" y="5899323"/>
            <a:ext cx="165100" cy="155261"/>
          </a:xfrm>
          <a:prstGeom prst="ellipse">
            <a:avLst/>
          </a:prstGeom>
          <a:solidFill>
            <a:srgbClr val="B9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CE31C91-B34C-B149-9352-0DA24950C9F6}"/>
              </a:ext>
            </a:extLst>
          </p:cNvPr>
          <p:cNvGrpSpPr/>
          <p:nvPr/>
        </p:nvGrpSpPr>
        <p:grpSpPr>
          <a:xfrm>
            <a:off x="854138" y="-1407123"/>
            <a:ext cx="1856448" cy="1276350"/>
            <a:chOff x="5407952" y="2782549"/>
            <a:chExt cx="1856448" cy="127635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EFEA81-A281-824F-A28F-67885681FA16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62AAD6-9484-0441-BBA6-5933D2514821}"/>
                </a:ext>
              </a:extLst>
            </p:cNvPr>
            <p:cNvSpPr txBox="1"/>
            <p:nvPr/>
          </p:nvSpPr>
          <p:spPr>
            <a:xfrm>
              <a:off x="5425494" y="2825571"/>
              <a:ext cx="18389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1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00534 0.92292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4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0DE0F5B2-93B9-0C48-90EA-CBD6AFB261BD}"/>
              </a:ext>
            </a:extLst>
          </p:cNvPr>
          <p:cNvGrpSpPr/>
          <p:nvPr/>
        </p:nvGrpSpPr>
        <p:grpSpPr>
          <a:xfrm>
            <a:off x="7264400" y="5300000"/>
            <a:ext cx="4356100" cy="1842780"/>
            <a:chOff x="7264400" y="5300000"/>
            <a:chExt cx="4356100" cy="184278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2E451B-BFF5-FF4A-9355-42340B991C66}"/>
                </a:ext>
              </a:extLst>
            </p:cNvPr>
            <p:cNvSpPr/>
            <p:nvPr/>
          </p:nvSpPr>
          <p:spPr>
            <a:xfrm flipH="1">
              <a:off x="8197850" y="5300000"/>
              <a:ext cx="198120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7472E9-AB97-F247-AF43-78F4A8F7D3A3}"/>
                </a:ext>
              </a:extLst>
            </p:cNvPr>
            <p:cNvSpPr/>
            <p:nvPr/>
          </p:nvSpPr>
          <p:spPr>
            <a:xfrm>
              <a:off x="9378950" y="5467833"/>
              <a:ext cx="22415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96C97C-9C48-F345-90CB-AAC8C08A6C4E}"/>
                </a:ext>
              </a:extLst>
            </p:cNvPr>
            <p:cNvSpPr/>
            <p:nvPr/>
          </p:nvSpPr>
          <p:spPr>
            <a:xfrm flipH="1">
              <a:off x="7264400" y="5794819"/>
              <a:ext cx="2533650" cy="1347961"/>
            </a:xfrm>
            <a:custGeom>
              <a:avLst/>
              <a:gdLst>
                <a:gd name="connsiteX0" fmla="*/ 2025650 w 2984500"/>
                <a:gd name="connsiteY0" fmla="*/ 0 h 1120168"/>
                <a:gd name="connsiteX1" fmla="*/ 2984500 w 2984500"/>
                <a:gd name="connsiteY1" fmla="*/ 513785 h 1120168"/>
                <a:gd name="connsiteX2" fmla="*/ 2025650 w 2984500"/>
                <a:gd name="connsiteY2" fmla="*/ 1027570 h 1120168"/>
                <a:gd name="connsiteX3" fmla="*/ 1652423 w 2984500"/>
                <a:gd name="connsiteY3" fmla="*/ 987194 h 1120168"/>
                <a:gd name="connsiteX4" fmla="*/ 1619145 w 2984500"/>
                <a:gd name="connsiteY4" fmla="*/ 977516 h 1120168"/>
                <a:gd name="connsiteX5" fmla="*/ 1494952 w 2984500"/>
                <a:gd name="connsiteY5" fmla="*/ 1032422 h 1120168"/>
                <a:gd name="connsiteX6" fmla="*/ 958850 w 2984500"/>
                <a:gd name="connsiteY6" fmla="*/ 1120168 h 1120168"/>
                <a:gd name="connsiteX7" fmla="*/ 0 w 2984500"/>
                <a:gd name="connsiteY7" fmla="*/ 606383 h 1120168"/>
                <a:gd name="connsiteX8" fmla="*/ 958850 w 2984500"/>
                <a:gd name="connsiteY8" fmla="*/ 92598 h 1120168"/>
                <a:gd name="connsiteX9" fmla="*/ 1332078 w 2984500"/>
                <a:gd name="connsiteY9" fmla="*/ 132974 h 1120168"/>
                <a:gd name="connsiteX10" fmla="*/ 1365356 w 2984500"/>
                <a:gd name="connsiteY10" fmla="*/ 142652 h 1120168"/>
                <a:gd name="connsiteX11" fmla="*/ 1489548 w 2984500"/>
                <a:gd name="connsiteY11" fmla="*/ 87746 h 1120168"/>
                <a:gd name="connsiteX12" fmla="*/ 2025650 w 2984500"/>
                <a:gd name="connsiteY12" fmla="*/ 0 h 112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4500" h="1120168">
                  <a:moveTo>
                    <a:pt x="2025650" y="0"/>
                  </a:moveTo>
                  <a:cubicBezTo>
                    <a:pt x="2555208" y="0"/>
                    <a:pt x="2984500" y="230029"/>
                    <a:pt x="2984500" y="513785"/>
                  </a:cubicBezTo>
                  <a:cubicBezTo>
                    <a:pt x="2984500" y="797541"/>
                    <a:pt x="2555208" y="1027570"/>
                    <a:pt x="2025650" y="1027570"/>
                  </a:cubicBezTo>
                  <a:cubicBezTo>
                    <a:pt x="1893261" y="1027570"/>
                    <a:pt x="1767138" y="1013193"/>
                    <a:pt x="1652423" y="987194"/>
                  </a:cubicBezTo>
                  <a:lnTo>
                    <a:pt x="1619145" y="977516"/>
                  </a:lnTo>
                  <a:lnTo>
                    <a:pt x="1494952" y="1032422"/>
                  </a:lnTo>
                  <a:cubicBezTo>
                    <a:pt x="1341919" y="1087820"/>
                    <a:pt x="1157435" y="1120168"/>
                    <a:pt x="958850" y="1120168"/>
                  </a:cubicBezTo>
                  <a:cubicBezTo>
                    <a:pt x="429292" y="1120168"/>
                    <a:pt x="0" y="890139"/>
                    <a:pt x="0" y="606383"/>
                  </a:cubicBezTo>
                  <a:cubicBezTo>
                    <a:pt x="0" y="322627"/>
                    <a:pt x="429292" y="92598"/>
                    <a:pt x="958850" y="92598"/>
                  </a:cubicBezTo>
                  <a:cubicBezTo>
                    <a:pt x="1091240" y="92598"/>
                    <a:pt x="1217363" y="106975"/>
                    <a:pt x="1332078" y="132974"/>
                  </a:cubicBezTo>
                  <a:lnTo>
                    <a:pt x="1365356" y="142652"/>
                  </a:lnTo>
                  <a:lnTo>
                    <a:pt x="1489548" y="87746"/>
                  </a:lnTo>
                  <a:cubicBezTo>
                    <a:pt x="1642582" y="32348"/>
                    <a:pt x="1827066" y="0"/>
                    <a:pt x="2025650" y="0"/>
                  </a:cubicBezTo>
                  <a:close/>
                </a:path>
              </a:pathLst>
            </a:cu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23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7988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8720991" y="3514351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9245285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9769579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10293873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8720991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9245285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9769579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10293873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8720991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9245285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9769579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10293873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8720991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9245285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9769579" y="1944346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10293873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733AB6-DE41-8F45-AAD6-E904EBCD5F1F}"/>
              </a:ext>
            </a:extLst>
          </p:cNvPr>
          <p:cNvSpPr/>
          <p:nvPr/>
        </p:nvSpPr>
        <p:spPr>
          <a:xfrm>
            <a:off x="6930660" y="1052523"/>
            <a:ext cx="5575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Roman" panose="02000503020000020003" pitchFamily="2" charset="0"/>
              </a:rPr>
              <a:t>RL Environment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928FC-EE2D-734C-A2DF-79E7AD761250}"/>
              </a:ext>
            </a:extLst>
          </p:cNvPr>
          <p:cNvSpPr/>
          <p:nvPr/>
        </p:nvSpPr>
        <p:spPr>
          <a:xfrm>
            <a:off x="729416" y="1314133"/>
            <a:ext cx="5575716" cy="272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Agent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States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DB56B-5863-FD47-A7B8-8B32C27DA3A2}"/>
              </a:ext>
            </a:extLst>
          </p:cNvPr>
          <p:cNvSpPr/>
          <p:nvPr/>
        </p:nvSpPr>
        <p:spPr>
          <a:xfrm>
            <a:off x="3880655" y="1682678"/>
            <a:ext cx="305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 thing that operates within the environment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2F5C4-603A-4E4C-A5F4-793BC5A19C0F}"/>
              </a:ext>
            </a:extLst>
          </p:cNvPr>
          <p:cNvSpPr/>
          <p:nvPr/>
        </p:nvSpPr>
        <p:spPr>
          <a:xfrm flipH="1">
            <a:off x="2970398" y="2623622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D5D8D-2BEB-E94E-85B0-23D640B96C03}"/>
              </a:ext>
            </a:extLst>
          </p:cNvPr>
          <p:cNvSpPr/>
          <p:nvPr/>
        </p:nvSpPr>
        <p:spPr>
          <a:xfrm>
            <a:off x="3858072" y="2623328"/>
            <a:ext cx="344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Static representations that define the current environment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CE4C3-46EE-364B-A972-9A9A9D3DDE39}"/>
              </a:ext>
            </a:extLst>
          </p:cNvPr>
          <p:cNvSpPr/>
          <p:nvPr/>
        </p:nvSpPr>
        <p:spPr>
          <a:xfrm>
            <a:off x="3858072" y="3498951"/>
            <a:ext cx="344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An agent’s operation that takes him/her from state </a:t>
            </a:r>
            <a:r>
              <a:rPr lang="en-US" b="1" dirty="0">
                <a:latin typeface="Avenir Roman" panose="02000503020000020003" pitchFamily="2" charset="0"/>
              </a:rPr>
              <a:t>s</a:t>
            </a:r>
            <a:r>
              <a:rPr lang="en-US" dirty="0">
                <a:latin typeface="Avenir Roman" panose="02000503020000020003" pitchFamily="2" charset="0"/>
              </a:rPr>
              <a:t> to state </a:t>
            </a:r>
            <a:r>
              <a:rPr lang="en-US" b="1" dirty="0">
                <a:latin typeface="Avenir Roman" panose="02000503020000020003" pitchFamily="2" charset="0"/>
              </a:rPr>
              <a:t>s’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C4D299E-E4DB-EA4C-870F-C9143ECA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77" y="1629203"/>
            <a:ext cx="684031" cy="6302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8AFE11-C8D5-1E4A-A2EC-D9F099DE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05" y="3621974"/>
            <a:ext cx="602151" cy="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1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10115599" y="2965759"/>
            <a:ext cx="768083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77" y="2999655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2031356">
            <a:off x="9651075" y="3603773"/>
            <a:ext cx="397123" cy="1662295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610" y="3007626"/>
                <a:ext cx="397618" cy="400110"/>
              </a:xfrm>
              <a:prstGeom prst="rect">
                <a:avLst/>
              </a:prstGeom>
              <a:blipFill>
                <a:blip r:embed="rId12"/>
                <a:stretch>
                  <a:fillRect l="-37500" r="-3437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45114" y="3629737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9615851">
            <a:off x="11060400" y="3613162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077" y="4197612"/>
                <a:ext cx="401005" cy="400110"/>
              </a:xfrm>
              <a:prstGeom prst="rect">
                <a:avLst/>
              </a:prstGeom>
              <a:blipFill>
                <a:blip r:embed="rId13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/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7F2A37-9876-214E-8E57-67163E71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20" y="4277773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/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7A5A8E-AF30-2C4C-9672-BC116908F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682" y="4286383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3118827">
            <a:off x="9083343" y="3479105"/>
            <a:ext cx="292569" cy="155285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76" y="4086328"/>
                <a:ext cx="6327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C1A3A7-6956-1B42-8FB5-1809BD7BB0B6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D1C407-E5C3-504B-84B7-480F2861B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17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04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3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355290"/>
            <a:ext cx="402114" cy="66687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078479" y="206035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FB3473-DF0B-9645-AF6B-982FC2586D26}"/>
              </a:ext>
            </a:extLst>
          </p:cNvPr>
          <p:cNvSpPr txBox="1"/>
          <p:nvPr/>
        </p:nvSpPr>
        <p:spPr>
          <a:xfrm>
            <a:off x="3988584" y="80858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03B08B6-078B-AB49-820B-BAB775DAB2C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6FB2E-FB6D-DC4E-90E8-6D366B5B1810}"/>
              </a:ext>
            </a:extLst>
          </p:cNvPr>
          <p:cNvSpPr/>
          <p:nvPr/>
        </p:nvSpPr>
        <p:spPr>
          <a:xfrm>
            <a:off x="0" y="623381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CCAB-AABF-BD46-8B7F-AEEA17868706}"/>
              </a:ext>
            </a:extLst>
          </p:cNvPr>
          <p:cNvSpPr/>
          <p:nvPr/>
        </p:nvSpPr>
        <p:spPr>
          <a:xfrm>
            <a:off x="2549858" y="2909118"/>
            <a:ext cx="5456455" cy="1386224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/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b="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6BBC1F-44BE-A14C-9EEA-DA8D4633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21" y="3158925"/>
                <a:ext cx="5312059" cy="704937"/>
              </a:xfrm>
              <a:prstGeom prst="rect">
                <a:avLst/>
              </a:prstGeom>
              <a:blipFill>
                <a:blip r:embed="rId8"/>
                <a:stretch>
                  <a:fillRect r="-7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1B67615F-E339-AF46-ABED-2057298ED874}"/>
              </a:ext>
            </a:extLst>
          </p:cNvPr>
          <p:cNvSpPr/>
          <p:nvPr/>
        </p:nvSpPr>
        <p:spPr>
          <a:xfrm>
            <a:off x="437809" y="740517"/>
            <a:ext cx="10519585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1753264" y="21720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22F73-8EB0-DC47-885F-DF7D21789250}"/>
              </a:ext>
            </a:extLst>
          </p:cNvPr>
          <p:cNvSpPr txBox="1"/>
          <p:nvPr/>
        </p:nvSpPr>
        <p:spPr>
          <a:xfrm>
            <a:off x="715659" y="981185"/>
            <a:ext cx="864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is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non-linear activation function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called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sigmoid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/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our overall model is still considered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w.r.t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the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coefficients.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It’s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generalized linear model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CADF17-66DE-5A41-83DB-630FE9D9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59" y="1628285"/>
                <a:ext cx="9963883" cy="1082348"/>
              </a:xfrm>
              <a:prstGeom prst="rect">
                <a:avLst/>
              </a:prstGeom>
              <a:blipFill>
                <a:blip r:embed="rId9"/>
                <a:stretch>
                  <a:fillRect l="-89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452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8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6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7417816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161317" y="835234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Q1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/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J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𝜽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=−[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(1−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𝑦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)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ingLiU_HKSCS" panose="02020500000000000000" pitchFamily="18" charset="-12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8ECEA8-152A-4543-B6F4-3AF5C33C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29" y="2242167"/>
                <a:ext cx="5862984" cy="461665"/>
              </a:xfrm>
              <a:prstGeom prst="rect">
                <a:avLst/>
              </a:prstGeom>
              <a:blipFill>
                <a:blip r:embed="rId3"/>
                <a:stretch>
                  <a:fillRect t="-540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CAF5CD20-A421-1C4B-8045-5A4204C27CED}"/>
              </a:ext>
            </a:extLst>
          </p:cNvPr>
          <p:cNvSpPr/>
          <p:nvPr/>
        </p:nvSpPr>
        <p:spPr>
          <a:xfrm>
            <a:off x="161317" y="1698117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A1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FCB362-95A5-124F-898C-3B420F4F5010}"/>
              </a:ext>
            </a:extLst>
          </p:cNvPr>
          <p:cNvSpPr txBox="1"/>
          <p:nvPr/>
        </p:nvSpPr>
        <p:spPr>
          <a:xfrm>
            <a:off x="1256813" y="1855534"/>
            <a:ext cx="212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/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How do we find the 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so that we yield the best predictions?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92FDDFB-38DE-074A-8B95-E65BDD11B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41" y="4444508"/>
                <a:ext cx="5629519" cy="830997"/>
              </a:xfrm>
              <a:prstGeom prst="rect">
                <a:avLst/>
              </a:prstGeom>
              <a:blipFill>
                <a:blip r:embed="rId4"/>
                <a:stretch>
                  <a:fillRect l="-1573" t="-303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DB44DA41-EB82-3B4F-8400-ECC1D1E4F95C}"/>
              </a:ext>
            </a:extLst>
          </p:cNvPr>
          <p:cNvSpPr/>
          <p:nvPr/>
        </p:nvSpPr>
        <p:spPr>
          <a:xfrm>
            <a:off x="162696" y="4421555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Q2 </a:t>
            </a:r>
            <a:endParaRPr lang="en-US" sz="44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A64313-E44F-4441-BDC4-11DDB04C3450}"/>
              </a:ext>
            </a:extLst>
          </p:cNvPr>
          <p:cNvSpPr/>
          <p:nvPr/>
        </p:nvSpPr>
        <p:spPr>
          <a:xfrm>
            <a:off x="162695" y="5448480"/>
            <a:ext cx="1158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A2</a:t>
            </a:r>
            <a:r>
              <a:rPr lang="en-US" sz="4400" b="1" dirty="0"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endParaRPr lang="en-US" sz="4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E3A537-233D-434E-A03C-956C9C7FE627}"/>
              </a:ext>
            </a:extLst>
          </p:cNvPr>
          <p:cNvSpPr txBox="1"/>
          <p:nvPr/>
        </p:nvSpPr>
        <p:spPr>
          <a:xfrm>
            <a:off x="1189160" y="5486294"/>
            <a:ext cx="6001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ourier" pitchFamily="2" charset="0"/>
                <a:ea typeface="MingLiU_HKSCS" panose="02020500000000000000" pitchFamily="18" charset="-120"/>
                <a:cs typeface="Arial" panose="020B0604020202020204" pitchFamily="34" charset="0"/>
                <a:hlinkClick r:id="rId5"/>
              </a:rPr>
              <a:t>Scikits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has many optimization solvers:</a:t>
            </a:r>
          </a:p>
          <a:p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liblinear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, newton-cg, saga, </a:t>
            </a:r>
            <a:r>
              <a:rPr lang="en-US" sz="2400" dirty="0" err="1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etc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365044B-94E7-064D-9570-1677C85B5084}"/>
              </a:ext>
            </a:extLst>
          </p:cNvPr>
          <p:cNvSpPr/>
          <p:nvPr/>
        </p:nvSpPr>
        <p:spPr>
          <a:xfrm rot="5400000">
            <a:off x="4438213" y="976967"/>
            <a:ext cx="479884" cy="389504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When training our model, how do we measure its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35" y="835234"/>
                <a:ext cx="5629519" cy="830997"/>
              </a:xfrm>
              <a:prstGeom prst="rect">
                <a:avLst/>
              </a:prstGeom>
              <a:blipFill>
                <a:blip r:embed="rId6"/>
                <a:stretch>
                  <a:fillRect l="-157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383727F-564F-044B-A879-8473A756ADC3}"/>
              </a:ext>
            </a:extLst>
          </p:cNvPr>
          <p:cNvSpPr txBox="1"/>
          <p:nvPr/>
        </p:nvSpPr>
        <p:spPr>
          <a:xfrm>
            <a:off x="2631105" y="3243836"/>
            <a:ext cx="35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“Cross-Entropy” aka “Log loss”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042A48-74DD-EE4D-A052-B26DD1DC8661}"/>
              </a:ext>
            </a:extLst>
          </p:cNvPr>
          <p:cNvSpPr/>
          <p:nvPr/>
        </p:nvSpPr>
        <p:spPr>
          <a:xfrm>
            <a:off x="7635770" y="4986778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8EAD1-3C78-4540-83BA-1EAA89FBC7B9}"/>
              </a:ext>
            </a:extLst>
          </p:cNvPr>
          <p:cNvSpPr txBox="1"/>
          <p:nvPr/>
        </p:nvSpPr>
        <p:spPr>
          <a:xfrm>
            <a:off x="8138884" y="505201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/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1BF73B-A81E-E84E-9FF9-44BCACD38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407" y="5402708"/>
                <a:ext cx="106984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/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39DD45-4DCB-4943-B702-15E71BC4F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568" y="5402708"/>
                <a:ext cx="119506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/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D2F4AB-A2D3-4341-9291-1F19F9F38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940" y="5402708"/>
                <a:ext cx="129694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8078580-98FE-6442-A9AE-927814EA369A}"/>
              </a:ext>
            </a:extLst>
          </p:cNvPr>
          <p:cNvSpPr txBox="1"/>
          <p:nvPr/>
        </p:nvSpPr>
        <p:spPr>
          <a:xfrm>
            <a:off x="9460829" y="505201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39E5D4-0CC3-574D-A81A-E34E4612A99F}"/>
              </a:ext>
            </a:extLst>
          </p:cNvPr>
          <p:cNvSpPr txBox="1"/>
          <p:nvPr/>
        </p:nvSpPr>
        <p:spPr>
          <a:xfrm>
            <a:off x="10915336" y="5052011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5C6BF0-B364-AF4E-9DB4-EF7073CB6FBD}"/>
              </a:ext>
            </a:extLst>
          </p:cNvPr>
          <p:cNvSpPr txBox="1"/>
          <p:nvPr/>
        </p:nvSpPr>
        <p:spPr>
          <a:xfrm>
            <a:off x="8598257" y="6035116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81F32D-E8DF-9E4C-850B-182162299919}"/>
              </a:ext>
            </a:extLst>
          </p:cNvPr>
          <p:cNvSpPr/>
          <p:nvPr/>
        </p:nvSpPr>
        <p:spPr>
          <a:xfrm>
            <a:off x="8648861" y="2858431"/>
            <a:ext cx="1976693" cy="109547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/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6DEEC1-E2C8-E347-A26D-46CBFC5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677" y="3169107"/>
                <a:ext cx="1604326" cy="369332"/>
              </a:xfrm>
              <a:prstGeom prst="rect">
                <a:avLst/>
              </a:prstGeom>
              <a:blipFill>
                <a:blip r:embed="rId10"/>
                <a:stretch>
                  <a:fillRect r="-15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9206551-6D85-F141-956B-01F40318DA80}"/>
              </a:ext>
            </a:extLst>
          </p:cNvPr>
          <p:cNvSpPr/>
          <p:nvPr/>
        </p:nvSpPr>
        <p:spPr>
          <a:xfrm>
            <a:off x="8807434" y="919456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24D47-FFDB-4F47-9E73-74DA282AC92B}"/>
              </a:ext>
            </a:extLst>
          </p:cNvPr>
          <p:cNvSpPr/>
          <p:nvPr/>
        </p:nvSpPr>
        <p:spPr>
          <a:xfrm>
            <a:off x="8972166" y="985250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/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A11F6B-7E38-8E48-A115-4796CA97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05" y="1361367"/>
                <a:ext cx="1279069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E1B06ED9-0CA9-D947-9C6A-67E07389E5F4}"/>
              </a:ext>
            </a:extLst>
          </p:cNvPr>
          <p:cNvSpPr txBox="1"/>
          <p:nvPr/>
        </p:nvSpPr>
        <p:spPr>
          <a:xfrm>
            <a:off x="9374083" y="1010671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9C35CDF-2878-054C-A3B9-0421A6523C8E}"/>
              </a:ext>
            </a:extLst>
          </p:cNvPr>
          <p:cNvSpPr/>
          <p:nvPr/>
        </p:nvSpPr>
        <p:spPr>
          <a:xfrm rot="10800000">
            <a:off x="9436150" y="4027094"/>
            <a:ext cx="402114" cy="87611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E4557A9-257A-ED44-AE5C-8AE75E13457A}"/>
              </a:ext>
            </a:extLst>
          </p:cNvPr>
          <p:cNvSpPr/>
          <p:nvPr/>
        </p:nvSpPr>
        <p:spPr>
          <a:xfrm rot="10800000">
            <a:off x="9436150" y="1980117"/>
            <a:ext cx="402114" cy="7464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86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D741E6-077B-9A40-9A9F-4B7051554D33}"/>
              </a:ext>
            </a:extLst>
          </p:cNvPr>
          <p:cNvSpPr txBox="1"/>
          <p:nvPr/>
        </p:nvSpPr>
        <p:spPr>
          <a:xfrm>
            <a:off x="707781" y="961148"/>
            <a:ext cx="3521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Fitted model example</a:t>
            </a: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E0C155-2201-5D43-95CB-491C5981716C}"/>
              </a:ext>
            </a:extLst>
          </p:cNvPr>
          <p:cNvSpPr txBox="1"/>
          <p:nvPr/>
        </p:nvSpPr>
        <p:spPr>
          <a:xfrm>
            <a:off x="707781" y="1816454"/>
            <a:ext cx="494371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plane is chosen to minimize the error of our class probabilities (per our loss function,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cross-entropy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the true labels (mapped to </a:t>
            </a:r>
            <a:r>
              <a:rPr lang="en-US" sz="2400" b="1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0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8AB668-E9AF-B548-BF68-25789AAC4A9C}"/>
              </a:ext>
            </a:extLst>
          </p:cNvPr>
          <p:cNvSpPr txBox="1"/>
          <p:nvPr/>
        </p:nvSpPr>
        <p:spPr>
          <a:xfrm>
            <a:off x="6697460" y="6307907"/>
            <a:ext cx="514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2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Photo from </a:t>
            </a:r>
            <a:r>
              <a:rPr lang="en-US" sz="1200" dirty="0">
                <a:hlinkClick r:id="rId2"/>
              </a:rPr>
              <a:t>http://strijov.com/sources/demoDataGen.php</a:t>
            </a:r>
            <a:r>
              <a:rPr lang="en-US" sz="1200" dirty="0"/>
              <a:t> (Dr. Vadim </a:t>
            </a:r>
            <a:r>
              <a:rPr lang="en-US" sz="1200" dirty="0" err="1"/>
              <a:t>Strijov</a:t>
            </a:r>
            <a:r>
              <a:rPr lang="en-US" sz="1200" dirty="0"/>
              <a:t>)</a:t>
            </a:r>
            <a:endParaRPr lang="en-US" sz="12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C897CF-A35B-3743-850E-8023D730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625954"/>
            <a:ext cx="5577540" cy="45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236784"/>
              </a:xfrm>
              <a:prstGeom prst="rect">
                <a:avLst/>
              </a:prstGeom>
              <a:blipFill>
                <a:blip r:embed="rId2"/>
                <a:stretch>
                  <a:fillRect l="-75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5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 Models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762347-D40D-7F49-9363-3824F83FB9CA}"/>
              </a:ext>
            </a:extLst>
          </p:cNvPr>
          <p:cNvSpPr/>
          <p:nvPr/>
        </p:nvSpPr>
        <p:spPr>
          <a:xfrm>
            <a:off x="1638300" y="4876801"/>
            <a:ext cx="26924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So far, we’ve assumed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X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and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(i.e.,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has a particular form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a </a:t>
                </a:r>
                <a:r>
                  <a:rPr lang="en-US" sz="20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linear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relationship, hence our using a linear model)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Next, we aimed to fit the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estimating its parameters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(we did so in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manner)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4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Parametric models make the above assumptions. Namely, that there exists an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that has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fixed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4857740"/>
              </a:xfrm>
              <a:prstGeom prst="rect">
                <a:avLst/>
              </a:prstGeom>
              <a:blipFill>
                <a:blip r:embed="rId2"/>
                <a:stretch>
                  <a:fillRect l="-750" b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079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14035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DDD06-6489-BF4D-8E58-32BF1894420A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EC7C9-8DE9-994E-B544-DD2CBE339D3D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5560D-E758-ED4B-BD75-B54165D251F4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5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868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4F2869-05EA-5844-87C9-4921802129A9}"/>
              </a:ext>
            </a:extLst>
          </p:cNvPr>
          <p:cNvSpPr/>
          <p:nvPr/>
        </p:nvSpPr>
        <p:spPr>
          <a:xfrm>
            <a:off x="4584700" y="4747298"/>
            <a:ext cx="3238500" cy="49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/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500"/>
                  </a:spcBef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Alternatively, what if we make no assumptions about the underlying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? Specifically, let’s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not assume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has any particular distribution/shape</a:t>
                </a:r>
                <a:b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(e.g., Gaussian, linear relationship, etc.)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can be represented by a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finite number of parameters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F4E1C2-E998-4644-B005-D3CA0518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1" y="1128274"/>
                <a:ext cx="10150719" cy="3108543"/>
              </a:xfrm>
              <a:prstGeom prst="rect">
                <a:avLst/>
              </a:prstGeom>
              <a:blipFill>
                <a:blip r:embed="rId2"/>
                <a:stretch>
                  <a:fillRect l="-875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E290FFE-E173-FB4F-ACCC-35C8EE457DFC}"/>
              </a:ext>
            </a:extLst>
          </p:cNvPr>
          <p:cNvSpPr/>
          <p:nvPr/>
        </p:nvSpPr>
        <p:spPr>
          <a:xfrm>
            <a:off x="1279281" y="4661414"/>
            <a:ext cx="95284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This would constitute a non-parametric model.</a:t>
            </a:r>
          </a:p>
        </p:txBody>
      </p:sp>
    </p:spTree>
    <p:extLst>
      <p:ext uri="{BB962C8B-B14F-4D97-AF65-F5344CB8AC3E}">
        <p14:creationId xmlns:p14="http://schemas.microsoft.com/office/powerpoint/2010/main" val="10567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8720991" y="3514351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9245285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9769579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10293873" y="351435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8720991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9245285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9769579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10293873" y="299101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8720991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9245285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9769579" y="2467681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10293873" y="2467681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8720991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9245285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9769579" y="1944346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10293873" y="1944346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733AB6-DE41-8F45-AAD6-E904EBCD5F1F}"/>
              </a:ext>
            </a:extLst>
          </p:cNvPr>
          <p:cNvSpPr/>
          <p:nvPr/>
        </p:nvSpPr>
        <p:spPr>
          <a:xfrm>
            <a:off x="6930660" y="1052523"/>
            <a:ext cx="5575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Roman" panose="02000503020000020003" pitchFamily="2" charset="0"/>
              </a:rPr>
              <a:t>RL Environment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928FC-EE2D-734C-A2DF-79E7AD761250}"/>
              </a:ext>
            </a:extLst>
          </p:cNvPr>
          <p:cNvSpPr/>
          <p:nvPr/>
        </p:nvSpPr>
        <p:spPr>
          <a:xfrm>
            <a:off x="729416" y="1314133"/>
            <a:ext cx="5575716" cy="364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Agent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States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Actions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Roman" panose="02000503020000020003" pitchFamily="2" charset="0"/>
              </a:rPr>
              <a:t>Reward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DB56B-5863-FD47-A7B8-8B32C27DA3A2}"/>
              </a:ext>
            </a:extLst>
          </p:cNvPr>
          <p:cNvSpPr/>
          <p:nvPr/>
        </p:nvSpPr>
        <p:spPr>
          <a:xfrm>
            <a:off x="3880655" y="1682678"/>
            <a:ext cx="3050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The thing that operates within the environment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A2F5C4-603A-4E4C-A5F4-793BC5A19C0F}"/>
              </a:ext>
            </a:extLst>
          </p:cNvPr>
          <p:cNvSpPr/>
          <p:nvPr/>
        </p:nvSpPr>
        <p:spPr>
          <a:xfrm flipH="1">
            <a:off x="2970398" y="2623622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D5D8D-2BEB-E94E-85B0-23D640B96C03}"/>
              </a:ext>
            </a:extLst>
          </p:cNvPr>
          <p:cNvSpPr/>
          <p:nvPr/>
        </p:nvSpPr>
        <p:spPr>
          <a:xfrm>
            <a:off x="3858072" y="2623328"/>
            <a:ext cx="344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Static representations that define the current environment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BE0226-60B7-594E-8A91-257E142E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477" y="1629203"/>
            <a:ext cx="684031" cy="6302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2CCE4C3-46EE-364B-A972-9A9A9D3DDE39}"/>
              </a:ext>
            </a:extLst>
          </p:cNvPr>
          <p:cNvSpPr/>
          <p:nvPr/>
        </p:nvSpPr>
        <p:spPr>
          <a:xfrm>
            <a:off x="3858072" y="3498951"/>
            <a:ext cx="344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An agent’s operation that takes him/her from state </a:t>
            </a:r>
            <a:r>
              <a:rPr lang="en-US" b="1" dirty="0">
                <a:latin typeface="Avenir Roman" panose="02000503020000020003" pitchFamily="2" charset="0"/>
              </a:rPr>
              <a:t>s</a:t>
            </a:r>
            <a:r>
              <a:rPr lang="en-US" dirty="0">
                <a:latin typeface="Avenir Roman" panose="02000503020000020003" pitchFamily="2" charset="0"/>
              </a:rPr>
              <a:t> to state </a:t>
            </a:r>
            <a:r>
              <a:rPr lang="en-US" b="1" dirty="0">
                <a:latin typeface="Avenir Roman" panose="02000503020000020003" pitchFamily="2" charset="0"/>
              </a:rPr>
              <a:t>s’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303FFA-57D3-A642-8477-1C2A183565FF}"/>
              </a:ext>
            </a:extLst>
          </p:cNvPr>
          <p:cNvSpPr/>
          <p:nvPr/>
        </p:nvSpPr>
        <p:spPr>
          <a:xfrm>
            <a:off x="3858072" y="4347694"/>
            <a:ext cx="3445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A real-valued # that represents the goodness for the agent’s being in a given state </a:t>
            </a:r>
            <a:r>
              <a:rPr lang="en-US" b="1" dirty="0">
                <a:latin typeface="Avenir Roman" panose="02000503020000020003" pitchFamily="2" charset="0"/>
              </a:rPr>
              <a:t>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6C8599-4740-F84E-9280-9F054F49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29" y="4353403"/>
            <a:ext cx="626745" cy="689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2F9B36-7FAE-624B-B599-5170AF3E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405" y="3621974"/>
            <a:ext cx="602151" cy="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7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75C57D8-D666-5B4D-A33C-BF1BBD6425E5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A1AC8A-D6FC-524B-99A3-3A6BEEE5B117}"/>
              </a:ext>
            </a:extLst>
          </p:cNvPr>
          <p:cNvSpPr txBox="1"/>
          <p:nvPr/>
        </p:nvSpPr>
        <p:spPr>
          <a:xfrm>
            <a:off x="4386833" y="52920"/>
            <a:ext cx="3935614" cy="461665"/>
          </a:xfrm>
          <a:prstGeom prst="rect">
            <a:avLst/>
          </a:prstGeom>
          <a:noFill/>
          <a:effectLst>
            <a:glow>
              <a:schemeClr val="accent1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3C4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r>
              <a:rPr lang="en-US" sz="2400" b="1" dirty="0">
                <a:solidFill>
                  <a:schemeClr val="bg1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4E1C2-E998-4644-B005-D3CA05180C3D}"/>
              </a:ext>
            </a:extLst>
          </p:cNvPr>
          <p:cNvSpPr txBox="1"/>
          <p:nvPr/>
        </p:nvSpPr>
        <p:spPr>
          <a:xfrm>
            <a:off x="1279280" y="1293374"/>
            <a:ext cx="10150719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 models are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allowed to have parameters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; in fact, oftentimes the # of parameters grows as our amount of training data increases</a:t>
            </a:r>
          </a:p>
          <a:p>
            <a:pPr marL="342900" indent="-342900">
              <a:lnSpc>
                <a:spcPct val="150000"/>
              </a:lnSpc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Since they make no strong assumptions about the form of the function/model, they are free to learn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any functional form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from the training data – </a:t>
            </a:r>
            <a:r>
              <a:rPr lang="en-US" sz="2400" i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infinitely complex.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61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data, let’s again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we could use a different </a:t>
            </a:r>
            <a:r>
              <a:rPr lang="en-US" sz="2400" b="1" dirty="0">
                <a:latin typeface="Avenir Next" panose="020B0503020202020204" pitchFamily="34" charset="0"/>
              </a:rPr>
              <a:t>supervised</a:t>
            </a:r>
            <a:r>
              <a:rPr lang="en-US" sz="2400" dirty="0">
                <a:latin typeface="Avenir Next" panose="020B0503020202020204" pitchFamily="34" charset="0"/>
              </a:rPr>
              <a:t> model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do not care to build a decision boundary but merely want to make predictions based on similar data that we saw during training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86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22502" y="-1360266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312667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9652 L 0.00065 0.9217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2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doesn’t train a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One merely specifies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value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At test time, a new piece of data</a:t>
                </a:r>
                <a:r>
                  <a:rPr lang="en-US" sz="2400" b="1" dirty="0"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𝒂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must be compared to all other training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to determine its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k-nearest neighbors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per some distance metric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𝒅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𝒃</m:t>
                        </m:r>
                      </m:e>
                    </m:d>
                  </m:oMath>
                </a14:m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is classified as being the majority class (if categorical) or average (if quantitative) of its k-neighbors</a:t>
                </a:r>
                <a:endParaRPr lang="en-US" sz="2400" b="1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1" y="759034"/>
                <a:ext cx="9850560" cy="5852884"/>
              </a:xfrm>
              <a:prstGeom prst="rect">
                <a:avLst/>
              </a:prstGeom>
              <a:blipFill>
                <a:blip r:embed="rId3"/>
                <a:stretch>
                  <a:fillRect l="-1158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A7783E2-B4D7-4644-91B7-9CFDF04B541D}"/>
              </a:ext>
            </a:extLst>
          </p:cNvPr>
          <p:cNvGrpSpPr/>
          <p:nvPr/>
        </p:nvGrpSpPr>
        <p:grpSpPr>
          <a:xfrm>
            <a:off x="8310364" y="759034"/>
            <a:ext cx="3245300" cy="3250665"/>
            <a:chOff x="7688064" y="1261864"/>
            <a:chExt cx="3245300" cy="3250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B571E4-97AC-4A42-AE36-E73080AFD0B2}"/>
                </a:ext>
              </a:extLst>
            </p:cNvPr>
            <p:cNvSpPr/>
            <p:nvPr/>
          </p:nvSpPr>
          <p:spPr>
            <a:xfrm>
              <a:off x="7860205" y="3567778"/>
              <a:ext cx="2901018" cy="5973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88276-2859-B547-9C0C-59B252D7E7B9}"/>
                </a:ext>
              </a:extLst>
            </p:cNvPr>
            <p:cNvSpPr txBox="1"/>
            <p:nvPr/>
          </p:nvSpPr>
          <p:spPr>
            <a:xfrm>
              <a:off x="7934893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22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/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4C72B-2E45-D548-8547-576DB6882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064" y="3776726"/>
                  <a:ext cx="1069849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/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F61E2B-D640-7840-8439-67B5B8203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258" y="3788480"/>
                  <a:ext cx="119506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/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F8281A9-9B84-1B47-9449-0C62315A70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418" y="3801280"/>
                  <a:ext cx="129694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4459B9-D4F4-AC46-9C91-BE3E4747F3C0}"/>
                </a:ext>
              </a:extLst>
            </p:cNvPr>
            <p:cNvSpPr txBox="1"/>
            <p:nvPr/>
          </p:nvSpPr>
          <p:spPr>
            <a:xfrm>
              <a:off x="8957532" y="3625074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91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6FD7B-07D8-3143-8D90-69D64DEFC1E4}"/>
                </a:ext>
              </a:extLst>
            </p:cNvPr>
            <p:cNvSpPr txBox="1"/>
            <p:nvPr/>
          </p:nvSpPr>
          <p:spPr>
            <a:xfrm>
              <a:off x="10102082" y="3612979"/>
              <a:ext cx="706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1600" dirty="0">
                  <a:latin typeface="Avenir Next" panose="020B0503020202020204" pitchFamily="34" charset="0"/>
                </a:rPr>
                <a:t>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80601F-0F6E-1C45-96FC-AF61077F6EAC}"/>
                </a:ext>
              </a:extLst>
            </p:cNvPr>
            <p:cNvSpPr txBox="1"/>
            <p:nvPr/>
          </p:nvSpPr>
          <p:spPr>
            <a:xfrm>
              <a:off x="8397717" y="4173975"/>
              <a:ext cx="1981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venir Next" panose="020B0503020202020204" pitchFamily="34" charset="0"/>
                </a:rPr>
                <a:t>Mathematically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3B1AF6-6498-1042-8EB7-82D08FFE92EE}"/>
                </a:ext>
              </a:extLst>
            </p:cNvPr>
            <p:cNvSpPr/>
            <p:nvPr/>
          </p:nvSpPr>
          <p:spPr>
            <a:xfrm>
              <a:off x="8603320" y="2335545"/>
              <a:ext cx="1211425" cy="74321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/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0BBAB2B-0E9E-9843-8471-1E078DAE3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360" y="2541337"/>
                  <a:ext cx="1604326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41DD5D6-9CCE-5F47-A898-1319C79DEB6B}"/>
                </a:ext>
              </a:extLst>
            </p:cNvPr>
            <p:cNvSpPr/>
            <p:nvPr/>
          </p:nvSpPr>
          <p:spPr>
            <a:xfrm>
              <a:off x="8807434" y="1261864"/>
              <a:ext cx="806466" cy="5832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293FB3-DF8F-8C44-A0C4-7178DC07375F}"/>
                </a:ext>
              </a:extLst>
            </p:cNvPr>
            <p:cNvSpPr/>
            <p:nvPr/>
          </p:nvSpPr>
          <p:spPr>
            <a:xfrm>
              <a:off x="8886626" y="1336200"/>
              <a:ext cx="641734" cy="434591"/>
            </a:xfrm>
            <a:prstGeom prst="rect">
              <a:avLst/>
            </a:prstGeom>
            <a:solidFill>
              <a:srgbClr val="FFD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/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b="1" dirty="0">
                    <a:latin typeface="Avenir Next" panose="020B0503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7D7F92-2B63-734E-9F2D-770EE9F5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098" y="1384335"/>
                  <a:ext cx="40598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9C6CE8-99BE-F049-BF9E-C5FBED568C5D}"/>
                </a:ext>
              </a:extLst>
            </p:cNvPr>
            <p:cNvSpPr txBox="1"/>
            <p:nvPr/>
          </p:nvSpPr>
          <p:spPr>
            <a:xfrm>
              <a:off x="9026546" y="1384335"/>
              <a:ext cx="361894" cy="409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00"/>
                </a:spcBef>
              </a:pPr>
              <a:r>
                <a:rPr lang="en-US" sz="2000" dirty="0">
                  <a:latin typeface="Avenir Next" panose="020B0503020202020204" pitchFamily="34" charset="0"/>
                </a:rPr>
                <a:t>N</a:t>
              </a:r>
            </a:p>
          </p:txBody>
        </p:sp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C1309CC4-C9DB-0845-9394-8BB2748BBE1D}"/>
                </a:ext>
              </a:extLst>
            </p:cNvPr>
            <p:cNvSpPr/>
            <p:nvPr/>
          </p:nvSpPr>
          <p:spPr>
            <a:xfrm rot="10800000">
              <a:off x="9107352" y="1862426"/>
              <a:ext cx="203362" cy="428796"/>
            </a:xfrm>
            <a:prstGeom prst="downArrow">
              <a:avLst>
                <a:gd name="adj1" fmla="val 23830"/>
                <a:gd name="adj2" fmla="val 101351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A5C70593-641F-594D-AFC5-FF13CC095CD5}"/>
              </a:ext>
            </a:extLst>
          </p:cNvPr>
          <p:cNvSpPr/>
          <p:nvPr/>
        </p:nvSpPr>
        <p:spPr>
          <a:xfrm rot="10800000">
            <a:off x="9729652" y="2605100"/>
            <a:ext cx="203362" cy="42879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066938-4223-454F-810E-D83CBC6E5370}"/>
              </a:ext>
            </a:extLst>
          </p:cNvPr>
          <p:cNvSpPr/>
          <p:nvPr/>
        </p:nvSpPr>
        <p:spPr>
          <a:xfrm>
            <a:off x="8026400" y="578241"/>
            <a:ext cx="4165600" cy="353655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D3059-69D4-5A4C-8CD4-E5557BD41996}"/>
              </a:ext>
            </a:extLst>
          </p:cNvPr>
          <p:cNvGrpSpPr/>
          <p:nvPr/>
        </p:nvGrpSpPr>
        <p:grpSpPr>
          <a:xfrm>
            <a:off x="8538124" y="1001685"/>
            <a:ext cx="2689669" cy="2689669"/>
            <a:chOff x="8608245" y="859977"/>
            <a:chExt cx="2689669" cy="268966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9715D9-BB72-E247-9510-7055569B4322}"/>
                </a:ext>
              </a:extLst>
            </p:cNvPr>
            <p:cNvSpPr/>
            <p:nvPr/>
          </p:nvSpPr>
          <p:spPr>
            <a:xfrm>
              <a:off x="8608245" y="859977"/>
              <a:ext cx="2689669" cy="2689669"/>
            </a:xfrm>
            <a:prstGeom prst="ellipse">
              <a:avLst/>
            </a:prstGeom>
            <a:noFill/>
            <a:ln w="2540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5BBAA1-0D57-CA46-81E0-C22CF172E383}"/>
                </a:ext>
              </a:extLst>
            </p:cNvPr>
            <p:cNvCxnSpPr>
              <a:cxnSpLocks/>
              <a:stCxn id="3" idx="3"/>
              <a:endCxn id="3" idx="7"/>
            </p:cNvCxnSpPr>
            <p:nvPr/>
          </p:nvCxnSpPr>
          <p:spPr>
            <a:xfrm flipV="1">
              <a:off x="9002138" y="1253870"/>
              <a:ext cx="1901883" cy="1901883"/>
            </a:xfrm>
            <a:prstGeom prst="line">
              <a:avLst/>
            </a:prstGeom>
            <a:ln w="2540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278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Conclusion:</a:t>
                </a:r>
                <a:endParaRPr lang="en-US" sz="28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makes no assumptions about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the form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k-NN is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non-parametric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0" y="912527"/>
                <a:ext cx="10168060" cy="3123932"/>
              </a:xfrm>
              <a:prstGeom prst="rect">
                <a:avLst/>
              </a:prstGeom>
              <a:blipFill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386DAFC-C85F-AB49-91A5-662EB65B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55333"/>
            <a:ext cx="6604000" cy="44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31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334110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93F5A2-D044-8B4B-BA0E-8E47856A8F64}"/>
              </a:ext>
            </a:extLst>
          </p:cNvPr>
          <p:cNvSpPr txBox="1"/>
          <p:nvPr/>
        </p:nvSpPr>
        <p:spPr>
          <a:xfrm>
            <a:off x="466481" y="1890274"/>
            <a:ext cx="5439019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Intuitive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and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simple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approach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model any type of data / places no assumptions on the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Fairly robust to missing data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Good for highly sparse data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user data, where the columns are thousands of potential items of interest)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A4128-436E-C148-924F-D0316EB1D13E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D92FCB-CB47-2941-A9F0-5B43155D8295}"/>
              </a:ext>
            </a:extLst>
          </p:cNvPr>
          <p:cNvSpPr txBox="1"/>
          <p:nvPr/>
        </p:nvSpPr>
        <p:spPr>
          <a:xfrm>
            <a:off x="6670549" y="1890274"/>
            <a:ext cx="5439019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Can be very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computationally expensive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if the data is large or high-dimensional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Should carefully think about features, including scaling them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Mixing quantitative and categorical data can be tricky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Interpretation isn’t meaningful</a:t>
            </a:r>
          </a:p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Often, regression models are better, especially with little data</a:t>
            </a:r>
            <a:endParaRPr lang="en-US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61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1089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49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63AD76-BA56-384E-992E-452E1EEF2310}"/>
              </a:ext>
            </a:extLst>
          </p:cNvPr>
          <p:cNvSpPr txBox="1"/>
          <p:nvPr/>
        </p:nvSpPr>
        <p:spPr>
          <a:xfrm>
            <a:off x="92565" y="647449"/>
            <a:ext cx="50587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Returning to our data </a:t>
            </a:r>
            <a:r>
              <a:rPr lang="en-US" sz="2400" i="1" dirty="0">
                <a:latin typeface="Avenir Next" panose="020B0503020202020204" pitchFamily="34" charset="0"/>
              </a:rPr>
              <a:t>yet again</a:t>
            </a:r>
            <a:r>
              <a:rPr lang="en-US" sz="2400" dirty="0">
                <a:latin typeface="Avenir Next" panose="020B0503020202020204" pitchFamily="34" charset="0"/>
              </a:rPr>
              <a:t>, let’s predict if a person will </a:t>
            </a:r>
            <a:r>
              <a:rPr lang="en-US" sz="2400" b="1" dirty="0">
                <a:latin typeface="Avenir Next" panose="020B0503020202020204" pitchFamily="34" charset="0"/>
              </a:rPr>
              <a:t>Play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If we do not want to assume anything about how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</a:rPr>
              <a:t> relate, believing that no single equation can model the possibly non-linear relationship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Suppose we just want our model to have robust decision boundaries with interpretable results</a:t>
            </a:r>
          </a:p>
          <a:p>
            <a:pPr marL="342900" indent="-342900">
              <a:spcBef>
                <a:spcPts val="4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10108384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6593847" y="914883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10480724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6969517" y="1699710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77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798050" y="-1308298"/>
            <a:ext cx="1856448" cy="1276350"/>
            <a:chOff x="54079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14023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9144 L 0.01198 0.905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4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ECCD3-862F-C94A-955C-86AC80612CE7}"/>
              </a:ext>
            </a:extLst>
          </p:cNvPr>
          <p:cNvSpPr/>
          <p:nvPr/>
        </p:nvSpPr>
        <p:spPr>
          <a:xfrm>
            <a:off x="1581840" y="2852950"/>
            <a:ext cx="788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The agent         starts in an initial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33EAE-D60F-1145-8F89-5C1F399A2109}"/>
              </a:ext>
            </a:extLst>
          </p:cNvPr>
          <p:cNvSpPr/>
          <p:nvPr/>
        </p:nvSpPr>
        <p:spPr>
          <a:xfrm flipH="1">
            <a:off x="8274010" y="2798597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22D66C-E7FA-E04D-B67F-CE1B5F00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48" y="2800237"/>
            <a:ext cx="684031" cy="630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8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333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1680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iteratively determines how to split our data by the best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feature value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so as to minimize the entropy (uncertainty) of our resulting sets.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2247C-982F-B54E-BC9F-5AF64B080D62}"/>
              </a:ext>
            </a:extLst>
          </p:cNvPr>
          <p:cNvSpPr/>
          <p:nvPr/>
        </p:nvSpPr>
        <p:spPr>
          <a:xfrm>
            <a:off x="792040" y="4248572"/>
            <a:ext cx="10498260" cy="1713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Must specify the: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Splitting criterion (e.g., Gini index, Information Gain)</a:t>
            </a:r>
          </a:p>
          <a:p>
            <a:pPr marL="800100" lvl="1" indent="-3429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Stopping criterion (e.g., tree depth, Information Gain Threshold)</a:t>
            </a:r>
          </a:p>
        </p:txBody>
      </p:sp>
    </p:spTree>
    <p:extLst>
      <p:ext uri="{BB962C8B-B14F-4D97-AF65-F5344CB8AC3E}">
        <p14:creationId xmlns:p14="http://schemas.microsoft.com/office/powerpoint/2010/main" val="71225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53940" y="756739"/>
            <a:ext cx="1016805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 </a:t>
            </a:r>
            <a:r>
              <a:rPr lang="en-US" sz="2400" dirty="0">
                <a:latin typeface="Avenir Next" panose="020B0503020202020204" pitchFamily="34" charset="0"/>
              </a:rPr>
              <a:t>Each comparison and branching represents splitting a region in the feature space on </a:t>
            </a:r>
            <a:r>
              <a:rPr lang="en-US" sz="2400" u="sng" dirty="0">
                <a:latin typeface="Avenir Next" panose="020B0503020202020204" pitchFamily="34" charset="0"/>
              </a:rPr>
              <a:t>a single feature</a:t>
            </a:r>
            <a:r>
              <a:rPr lang="en-US" sz="2400" dirty="0">
                <a:latin typeface="Avenir Next" panose="020B0503020202020204" pitchFamily="34" charset="0"/>
              </a:rPr>
              <a:t>. Typically, at each iteration, we split once along one dimension (one predictor).</a:t>
            </a:r>
            <a:endParaRPr lang="en-US" sz="2400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4A475-6A91-CC43-97EC-2C1F77CAB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259" y="2670265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2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84D7B-F7F5-0949-B7D7-774A02943620}"/>
              </a:ext>
            </a:extLst>
          </p:cNvPr>
          <p:cNvSpPr/>
          <p:nvPr/>
        </p:nvSpPr>
        <p:spPr>
          <a:xfrm>
            <a:off x="3739985" y="3142941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1BFCB9-E59F-BF4D-9F3E-2C6DDBA3A1CA}"/>
              </a:ext>
            </a:extLst>
          </p:cNvPr>
          <p:cNvSpPr/>
          <p:nvPr/>
        </p:nvSpPr>
        <p:spPr>
          <a:xfrm>
            <a:off x="5855474" y="3141762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C1CA15-8D72-4249-93DD-BCB358DF5881}"/>
              </a:ext>
            </a:extLst>
          </p:cNvPr>
          <p:cNvSpPr/>
          <p:nvPr/>
        </p:nvSpPr>
        <p:spPr>
          <a:xfrm>
            <a:off x="8240028" y="3131273"/>
            <a:ext cx="380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0687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4535286" y="52920"/>
            <a:ext cx="312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821470" y="1089234"/>
            <a:ext cx="10549060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makes no distributional assumptions about the data.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 number of parameters / shape of the tree depends entirely on the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(i.e., imagine data that is perfectly separable into disjoint sections by features, vs data that is highly complex with overlapping values)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Trees make use of the full data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X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 and can handle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values that are categorical or quantitative</a:t>
            </a:r>
          </a:p>
        </p:txBody>
      </p:sp>
    </p:spTree>
    <p:extLst>
      <p:ext uri="{BB962C8B-B14F-4D97-AF65-F5344CB8AC3E}">
        <p14:creationId xmlns:p14="http://schemas.microsoft.com/office/powerpoint/2010/main" val="3237870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2814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40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transform</a:t>
                </a:r>
                <a:r>
                  <a:rPr lang="en-US" sz="2400" dirty="0">
                    <a:latin typeface="Avenir Next" panose="020B0503020202020204" pitchFamily="34" charset="0"/>
                  </a:rPr>
                  <a:t> the data into a smaller, useful representation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935244"/>
              </a:xfrm>
              <a:prstGeom prst="rect">
                <a:avLst/>
              </a:prstGeom>
              <a:blipFill>
                <a:blip r:embed="rId2"/>
                <a:stretch>
                  <a:fillRect l="-1852" r="-2381" b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698713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8513" y="-1335916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81 L -6.25E-7 0.7111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750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Principal Component Analysis (PCA)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792040" y="759034"/>
            <a:ext cx="1044746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 isn’t a model per se but is a </a:t>
            </a:r>
            <a:r>
              <a:rPr lang="en-US" sz="2400" u="sng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procedure/technique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to transform data, which may have correlated features, into a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new, smaller set of uncorrelated features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These new features, by design, are a linear combination of the original features so as to capture the most variance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Often useful to perform PCA on data before using models that explicitly use data values and distances between them (e.g., clustering)</a:t>
            </a:r>
          </a:p>
        </p:txBody>
      </p:sp>
    </p:spTree>
    <p:extLst>
      <p:ext uri="{BB962C8B-B14F-4D97-AF65-F5344CB8AC3E}">
        <p14:creationId xmlns:p14="http://schemas.microsoft.com/office/powerpoint/2010/main" val="390901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ECCD3-862F-C94A-955C-86AC80612CE7}"/>
              </a:ext>
            </a:extLst>
          </p:cNvPr>
          <p:cNvSpPr/>
          <p:nvPr/>
        </p:nvSpPr>
        <p:spPr>
          <a:xfrm>
            <a:off x="1581840" y="2852950"/>
            <a:ext cx="788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The agent         starts in an initial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33EAE-D60F-1145-8F89-5C1F399A2109}"/>
              </a:ext>
            </a:extLst>
          </p:cNvPr>
          <p:cNvSpPr/>
          <p:nvPr/>
        </p:nvSpPr>
        <p:spPr>
          <a:xfrm flipH="1">
            <a:off x="8274010" y="2798597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22D66C-E7FA-E04D-B67F-CE1B5F00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48" y="2800237"/>
            <a:ext cx="684031" cy="630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3A1E14-1082-1C41-8367-F96AA5019DCF}"/>
              </a:ext>
            </a:extLst>
          </p:cNvPr>
          <p:cNvSpPr/>
          <p:nvPr/>
        </p:nvSpPr>
        <p:spPr>
          <a:xfrm>
            <a:off x="1581841" y="3699399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She performs an action </a:t>
            </a:r>
            <a:r>
              <a:rPr lang="en-US" sz="2800" b="1" dirty="0">
                <a:solidFill>
                  <a:srgbClr val="FF0000"/>
                </a:solidFill>
                <a:latin typeface="Avenir Roman" panose="02000503020000020003" pitchFamily="2" charset="0"/>
              </a:rPr>
              <a:t>a         </a:t>
            </a:r>
            <a:r>
              <a:rPr lang="en-US" sz="2800" dirty="0">
                <a:latin typeface="Avenir Roman" panose="02000503020000020003" pitchFamily="2" charset="0"/>
              </a:rPr>
              <a:t>and becomes in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9B396C-AA92-AF48-9867-73883AE5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88" y="3792836"/>
            <a:ext cx="602151" cy="375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74338F-1B51-0E4A-B20A-B0303C50BDAC}"/>
              </a:ext>
            </a:extLst>
          </p:cNvPr>
          <p:cNvSpPr/>
          <p:nvPr/>
        </p:nvSpPr>
        <p:spPr>
          <a:xfrm flipH="1">
            <a:off x="10608968" y="3660755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12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3519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479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D72E6D-CCF7-A246-9CCA-6E1610BD1462}"/>
              </a:ext>
            </a:extLst>
          </p:cNvPr>
          <p:cNvGrpSpPr/>
          <p:nvPr/>
        </p:nvGrpSpPr>
        <p:grpSpPr>
          <a:xfrm>
            <a:off x="5316273" y="649224"/>
            <a:ext cx="6159447" cy="5918322"/>
            <a:chOff x="3496617" y="439833"/>
            <a:chExt cx="6159447" cy="6146002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48BA96C-C7C6-0945-8069-F45EDDED3756}"/>
                </a:ext>
              </a:extLst>
            </p:cNvPr>
            <p:cNvSpPr/>
            <p:nvPr/>
          </p:nvSpPr>
          <p:spPr>
            <a:xfrm flipH="1">
              <a:off x="5788151" y="439833"/>
              <a:ext cx="3867913" cy="1370679"/>
            </a:xfrm>
            <a:prstGeom prst="parallelogram">
              <a:avLst>
                <a:gd name="adj" fmla="val 45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10557F2F-961C-F94D-A135-ED448A9761C8}"/>
                </a:ext>
              </a:extLst>
            </p:cNvPr>
            <p:cNvSpPr/>
            <p:nvPr/>
          </p:nvSpPr>
          <p:spPr>
            <a:xfrm>
              <a:off x="7181572" y="5084064"/>
              <a:ext cx="2474492" cy="1501771"/>
            </a:xfrm>
            <a:prstGeom prst="parallelogram">
              <a:avLst>
                <a:gd name="adj" fmla="val 3986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4510F2-8802-9441-97B4-38A05F47C556}"/>
                </a:ext>
              </a:extLst>
            </p:cNvPr>
            <p:cNvSpPr/>
            <p:nvPr/>
          </p:nvSpPr>
          <p:spPr>
            <a:xfrm>
              <a:off x="3496617" y="439833"/>
              <a:ext cx="5532043" cy="61460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911862" y="126004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Your Data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9446740" y="910834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/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to our full dataset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yet again, imagine we do not wish to leverage any particular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but merely wish to discern patterns/groups of similar observations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ADD9F-27F4-FE4F-A617-3DAA7DA1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2" y="836158"/>
                <a:ext cx="4798228" cy="3370153"/>
              </a:xfrm>
              <a:prstGeom prst="rect">
                <a:avLst/>
              </a:prstGeom>
              <a:blipFill>
                <a:blip r:embed="rId2"/>
                <a:stretch>
                  <a:fillRect l="-1852" r="-2116" b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/>
          <p:nvPr/>
        </p:nvCxnSpPr>
        <p:spPr>
          <a:xfrm>
            <a:off x="5537719" y="1536192"/>
            <a:ext cx="507846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25C8E2-A1F5-6F4D-B1E3-7F578BFA840E}"/>
              </a:ext>
            </a:extLst>
          </p:cNvPr>
          <p:cNvSpPr txBox="1"/>
          <p:nvPr/>
        </p:nvSpPr>
        <p:spPr>
          <a:xfrm>
            <a:off x="9822410" y="1695661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083393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478137" y="-1343069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23761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717 L 0.00364 0.51574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37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1500" y="759034"/>
            <a:ext cx="10668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There are many approaches to clustering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k-Means, hierarchical,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DBScan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Regardless of the approach, we need to specify a distance metric</a:t>
            </a:r>
            <a:b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(e.g., Euclidean, Manhattan)</a:t>
            </a:r>
          </a:p>
          <a:p>
            <a:pPr marL="342900" indent="-342900">
              <a:lnSpc>
                <a:spcPct val="15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Performance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 we can measure the intra-cluster and outer-cluster fit (i.e.,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silhouette score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), along with an estimate that compares our clustering to the situation had our data been randomly generated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gap statistic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68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3264996"/>
              </a:xfrm>
              <a:prstGeom prst="rect">
                <a:avLst/>
              </a:prstGeom>
              <a:blipFill>
                <a:blip r:embed="rId4"/>
                <a:stretch>
                  <a:fillRect l="-962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855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Although we are not explicitly using any column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one could imagine that the 3 resulting cluster labels are our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’s (labels being class </a:t>
                </a:r>
                <a:r>
                  <a:rPr lang="en-US" sz="2400" b="1" dirty="0">
                    <a:solidFill>
                      <a:srgbClr val="B930A0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</a:t>
                </a:r>
                <a:r>
                  <a:rPr lang="en-US" sz="2400" b="1" dirty="0">
                    <a:solidFill>
                      <a:srgbClr val="00A39A"/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, and </a:t>
                </a:r>
                <a:r>
                  <a:rPr lang="en-US" sz="2400" b="1" dirty="0">
                    <a:solidFill>
                      <a:schemeClr val="accent4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Of course, we do not know these class labels ahead of time, as clustering is an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unsupervised model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Yet, one could imagine a narrative whereby our data points were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these 3 classes.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821833"/>
              </a:xfrm>
              <a:prstGeom prst="rect">
                <a:avLst/>
              </a:prstGeom>
              <a:blipFill>
                <a:blip r:embed="rId4"/>
                <a:stretch>
                  <a:fillRect l="-962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58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6900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329748" y="1569299"/>
            <a:ext cx="7545396" cy="3662419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/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Assuming our data was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generated</a:t>
                </a:r>
                <a:r>
                  <a:rPr lang="en-US" sz="2400" dirty="0">
                    <a:latin typeface="Avenir Next" panose="020B0503020202020204" pitchFamily="34" charset="0"/>
                  </a:rPr>
                  <a:t> from Gaussians centered at 3 centroids, we can estimate the probability of the current situation –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exists and has the following class labels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 This is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generative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3FEF8F-D0F2-4644-B31A-1C9A0928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65756" y="1791791"/>
                <a:ext cx="7073380" cy="2621230"/>
              </a:xfrm>
              <a:prstGeom prst="rect">
                <a:avLst/>
              </a:prstGeom>
              <a:blipFill>
                <a:blip r:embed="rId5"/>
                <a:stretch>
                  <a:fillRect l="-1434"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60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2FB30-875C-4D4D-AD42-5168F37FF036}"/>
              </a:ext>
            </a:extLst>
          </p:cNvPr>
          <p:cNvSpPr/>
          <p:nvPr/>
        </p:nvSpPr>
        <p:spPr>
          <a:xfrm>
            <a:off x="0" y="1355540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53C6BB4E-7B85-C442-8A9B-2E65A8EB55E7}"/>
              </a:ext>
            </a:extLst>
          </p:cNvPr>
          <p:cNvSpPr/>
          <p:nvPr/>
        </p:nvSpPr>
        <p:spPr>
          <a:xfrm flipH="1">
            <a:off x="838200" y="2040343"/>
            <a:ext cx="7036944" cy="3191375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FEF8F-D0F2-4644-B31A-1C9A0928B10F}"/>
              </a:ext>
            </a:extLst>
          </p:cNvPr>
          <p:cNvSpPr txBox="1"/>
          <p:nvPr/>
        </p:nvSpPr>
        <p:spPr>
          <a:xfrm flipH="1">
            <a:off x="1537404" y="2525325"/>
            <a:ext cx="5980036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Avenir Next" panose="020B0503020202020204" pitchFamily="34" charset="0"/>
              </a:rPr>
              <a:t>Generative models </a:t>
            </a:r>
            <a:r>
              <a:rPr lang="en-US" sz="2400" dirty="0">
                <a:latin typeface="Avenir Next" panose="020B0503020202020204" pitchFamily="34" charset="0"/>
              </a:rPr>
              <a:t>explicitly model the actual distribution of each class</a:t>
            </a:r>
            <a:br>
              <a:rPr lang="en-US" sz="2400" dirty="0">
                <a:latin typeface="Avenir Next" panose="020B0503020202020204" pitchFamily="34" charset="0"/>
              </a:rPr>
            </a:br>
            <a:r>
              <a:rPr lang="en-US" sz="2400" dirty="0">
                <a:latin typeface="Avenir Next" panose="020B0503020202020204" pitchFamily="34" charset="0"/>
              </a:rPr>
              <a:t>(e.g., data and its cluster assignments).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9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ECCD3-862F-C94A-955C-86AC80612CE7}"/>
              </a:ext>
            </a:extLst>
          </p:cNvPr>
          <p:cNvSpPr/>
          <p:nvPr/>
        </p:nvSpPr>
        <p:spPr>
          <a:xfrm>
            <a:off x="1581840" y="2852950"/>
            <a:ext cx="788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The agent         starts in an initial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33EAE-D60F-1145-8F89-5C1F399A2109}"/>
              </a:ext>
            </a:extLst>
          </p:cNvPr>
          <p:cNvSpPr/>
          <p:nvPr/>
        </p:nvSpPr>
        <p:spPr>
          <a:xfrm flipH="1">
            <a:off x="8274010" y="2798597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22D66C-E7FA-E04D-B67F-CE1B5F00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48" y="2800237"/>
            <a:ext cx="684031" cy="630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3A1E14-1082-1C41-8367-F96AA5019DCF}"/>
              </a:ext>
            </a:extLst>
          </p:cNvPr>
          <p:cNvSpPr/>
          <p:nvPr/>
        </p:nvSpPr>
        <p:spPr>
          <a:xfrm>
            <a:off x="1581841" y="3699399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She performs an action </a:t>
            </a:r>
            <a:r>
              <a:rPr lang="en-US" sz="2800" b="1" dirty="0">
                <a:solidFill>
                  <a:srgbClr val="FF0000"/>
                </a:solidFill>
                <a:latin typeface="Avenir Roman" panose="02000503020000020003" pitchFamily="2" charset="0"/>
              </a:rPr>
              <a:t>a         </a:t>
            </a:r>
            <a:r>
              <a:rPr lang="en-US" sz="2800" dirty="0">
                <a:latin typeface="Avenir Roman" panose="02000503020000020003" pitchFamily="2" charset="0"/>
              </a:rPr>
              <a:t>and becomes in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9B396C-AA92-AF48-9867-73883AE5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88" y="3792836"/>
            <a:ext cx="602151" cy="375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74338F-1B51-0E4A-B20A-B0303C50BDAC}"/>
              </a:ext>
            </a:extLst>
          </p:cNvPr>
          <p:cNvSpPr/>
          <p:nvPr/>
        </p:nvSpPr>
        <p:spPr>
          <a:xfrm flipH="1">
            <a:off x="10608968" y="3660755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F0E5-238F-2249-AF8F-A0D9451D47B3}"/>
              </a:ext>
            </a:extLst>
          </p:cNvPr>
          <p:cNvSpPr/>
          <p:nvPr/>
        </p:nvSpPr>
        <p:spPr>
          <a:xfrm>
            <a:off x="1576945" y="4505132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Being in each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</a:t>
            </a:r>
            <a:r>
              <a:rPr lang="en-US" sz="2800" dirty="0">
                <a:latin typeface="Avenir Roman" panose="02000503020000020003" pitchFamily="2" charset="0"/>
              </a:rPr>
              <a:t> yields a reward </a:t>
            </a:r>
            <a:r>
              <a:rPr lang="en-US" sz="2800" b="1" dirty="0">
                <a:solidFill>
                  <a:srgbClr val="54A218"/>
                </a:solidFill>
                <a:latin typeface="Avenir Roman" panose="02000503020000020003" pitchFamily="2" charset="0"/>
              </a:rPr>
              <a:t>r </a:t>
            </a:r>
            <a:r>
              <a:rPr lang="en-US" sz="2800" dirty="0">
                <a:latin typeface="Avenir Roman" panose="02000503020000020003" pitchFamily="2" charset="0"/>
              </a:rPr>
              <a:t>(</a:t>
            </a:r>
            <a:r>
              <a:rPr lang="en-US" sz="2800" dirty="0" err="1">
                <a:latin typeface="Avenir Roman" panose="02000503020000020003" pitchFamily="2" charset="0"/>
              </a:rPr>
              <a:t>e.g</a:t>
            </a:r>
            <a:r>
              <a:rPr lang="en-US" sz="2800" dirty="0">
                <a:latin typeface="Avenir Roman" panose="02000503020000020003" pitchFamily="2" charset="0"/>
              </a:rPr>
              <a:t>, 3.6)</a:t>
            </a:r>
          </a:p>
        </p:txBody>
      </p:sp>
    </p:spTree>
    <p:extLst>
      <p:ext uri="{BB962C8B-B14F-4D97-AF65-F5344CB8AC3E}">
        <p14:creationId xmlns:p14="http://schemas.microsoft.com/office/powerpoint/2010/main" val="37495760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2116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309043" y="52920"/>
            <a:ext cx="557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360240" y="687202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k-Means 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DC636-1D04-914B-8A7D-F06A9887D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950" y="1491700"/>
            <a:ext cx="3333866" cy="437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C94E-AA39-C441-8F70-DF7168EB04DF}"/>
              </a:ext>
            </a:extLst>
          </p:cNvPr>
          <p:cNvSpPr txBox="1"/>
          <p:nvPr/>
        </p:nvSpPr>
        <p:spPr>
          <a:xfrm>
            <a:off x="8625713" y="6105679"/>
            <a:ext cx="282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Visual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/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That is, we are flipping the modelling process on its head; instead of doing our traditional </a:t>
                </a:r>
                <a:r>
                  <a:rPr lang="en-US" sz="2400" u="sng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supervised modelling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approach of trying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centroids for each of the 3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. We assert that the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were generated from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3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estimate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DCF8F0-9CE8-9940-A645-7D8DC230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15881"/>
                <a:ext cx="7912100" cy="4267835"/>
              </a:xfrm>
              <a:prstGeom prst="rect">
                <a:avLst/>
              </a:prstGeom>
              <a:blipFill>
                <a:blip r:embed="rId4"/>
                <a:stretch>
                  <a:fillRect l="-962" b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9A51754-C190-7544-B9D0-87F03C8B19A1}"/>
              </a:ext>
            </a:extLst>
          </p:cNvPr>
          <p:cNvSpPr/>
          <p:nvPr/>
        </p:nvSpPr>
        <p:spPr>
          <a:xfrm>
            <a:off x="9655838" y="21140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1</a:t>
            </a:r>
            <a:endParaRPr 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493475-6E20-EB42-88A1-FFAFD5B03141}"/>
              </a:ext>
            </a:extLst>
          </p:cNvPr>
          <p:cNvSpPr/>
          <p:nvPr/>
        </p:nvSpPr>
        <p:spPr>
          <a:xfrm>
            <a:off x="9729652" y="43873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2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6A2E02-8CD9-C547-A91A-933B59E14ECE}"/>
              </a:ext>
            </a:extLst>
          </p:cNvPr>
          <p:cNvSpPr/>
          <p:nvPr/>
        </p:nvSpPr>
        <p:spPr>
          <a:xfrm>
            <a:off x="10621038" y="4120634"/>
            <a:ext cx="6184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3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DC3162-7104-EF4C-9000-6F8FC11917B5}"/>
              </a:ext>
            </a:extLst>
          </p:cNvPr>
          <p:cNvSpPr/>
          <p:nvPr/>
        </p:nvSpPr>
        <p:spPr>
          <a:xfrm>
            <a:off x="1422" y="3310018"/>
            <a:ext cx="8140700" cy="332418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">
            <a:extLst>
              <a:ext uri="{FF2B5EF4-FFF2-40B4-BE49-F238E27FC236}">
                <a16:creationId xmlns:a16="http://schemas.microsoft.com/office/drawing/2014/main" id="{95ADA2CB-1B7B-B240-878F-C344AD65A591}"/>
              </a:ext>
            </a:extLst>
          </p:cNvPr>
          <p:cNvSpPr/>
          <p:nvPr/>
        </p:nvSpPr>
        <p:spPr>
          <a:xfrm flipH="1" flipV="1">
            <a:off x="441550" y="3166142"/>
            <a:ext cx="7633458" cy="330194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196345" y="2209841"/>
                </a:lnTo>
                <a:lnTo>
                  <a:pt x="1741524" y="2548105"/>
                </a:lnTo>
                <a:lnTo>
                  <a:pt x="1533749" y="217533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/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Supervised models are given some data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and want to calculate the probability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They learn to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discriminate</a:t>
                </a:r>
                <a:r>
                  <a:rPr lang="en-US" sz="2400" dirty="0">
                    <a:latin typeface="Avenir Next" panose="020B0503020202020204" pitchFamily="34" charset="0"/>
                  </a:rPr>
                  <a:t> between different values of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’s (learns a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decision boundary</a:t>
                </a:r>
                <a:r>
                  <a:rPr lang="en-US" sz="2400" dirty="0">
                    <a:latin typeface="Avenir Next" panose="020B050302020202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D74A4-DA9C-BF45-A39B-0FBE6CDA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624" y="3776857"/>
                <a:ext cx="7487309" cy="2262158"/>
              </a:xfrm>
              <a:prstGeom prst="rect">
                <a:avLst/>
              </a:prstGeom>
              <a:blipFill>
                <a:blip r:embed="rId5"/>
                <a:stretch>
                  <a:fillRect l="-1186" r="-101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70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3095971" y="61028"/>
            <a:ext cx="600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vs 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C58E7-A221-114E-A156-69157BCE9D42}"/>
                  </a:ext>
                </a:extLst>
              </p:cNvPr>
              <p:cNvSpPr/>
              <p:nvPr/>
            </p:nvSpPr>
            <p:spPr>
              <a:xfrm>
                <a:off x="2279641" y="2395579"/>
                <a:ext cx="79565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By definition, a </a:t>
                </a: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generative model</a:t>
                </a:r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is concerned with estimating the joint probability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2FC58E7-A221-114E-A156-69157BCE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41" y="2395579"/>
                <a:ext cx="7956559" cy="954107"/>
              </a:xfrm>
              <a:prstGeom prst="rect">
                <a:avLst/>
              </a:prstGeom>
              <a:blipFill>
                <a:blip r:embed="rId3"/>
                <a:stretch>
                  <a:fillRect l="-1433" t="-6579" r="-191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61F3DBD-30D6-624E-B50F-8ACCA671CD3D}"/>
              </a:ext>
            </a:extLst>
          </p:cNvPr>
          <p:cNvSpPr/>
          <p:nvPr/>
        </p:nvSpPr>
        <p:spPr>
          <a:xfrm>
            <a:off x="513708" y="965933"/>
            <a:ext cx="1765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To recap: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7D325B-EE04-A246-96B8-3F61069FD352}"/>
                  </a:ext>
                </a:extLst>
              </p:cNvPr>
              <p:cNvSpPr/>
              <p:nvPr/>
            </p:nvSpPr>
            <p:spPr>
              <a:xfrm>
                <a:off x="2279641" y="3748112"/>
                <a:ext cx="85502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By definition, a </a:t>
                </a: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discriminative model</a:t>
                </a:r>
                <a:r>
                  <a:rPr lang="en-US" sz="28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is concerned with estimating the conditional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7D325B-EE04-A246-96B8-3F61069FD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641" y="3748112"/>
                <a:ext cx="8550281" cy="954107"/>
              </a:xfrm>
              <a:prstGeom prst="rect">
                <a:avLst/>
              </a:prstGeom>
              <a:blipFill>
                <a:blip r:embed="rId4"/>
                <a:stretch>
                  <a:fillRect l="-1333" t="-6579" r="-148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218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57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D3F6D2-1B5D-DE44-ADF6-CDEC17DF9EBF}"/>
              </a:ext>
            </a:extLst>
          </p:cNvPr>
          <p:cNvSpPr/>
          <p:nvPr/>
        </p:nvSpPr>
        <p:spPr>
          <a:xfrm>
            <a:off x="312317" y="1017112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H="1" flipV="1">
            <a:off x="5508950" y="689179"/>
            <a:ext cx="2781300" cy="625540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4322495" y="2739727"/>
            <a:ext cx="413246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Particularly, </a:t>
            </a:r>
            <a:r>
              <a:rPr lang="en-US" sz="2400" b="1" dirty="0">
                <a:latin typeface="Avenir Next" panose="020B0503020202020204" pitchFamily="34" charset="0"/>
              </a:rPr>
              <a:t>k-Means</a:t>
            </a:r>
            <a:r>
              <a:rPr lang="en-US" sz="2400" dirty="0">
                <a:latin typeface="Avenir Next" panose="020B0503020202020204" pitchFamily="34" charset="0"/>
              </a:rPr>
              <a:t> is generative, as it can be seen as a special case of Gaussian Mixture Models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611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636218-F3DF-994F-ABE5-9361041B51FE}"/>
              </a:ext>
            </a:extLst>
          </p:cNvPr>
          <p:cNvSpPr/>
          <p:nvPr/>
        </p:nvSpPr>
        <p:spPr>
          <a:xfrm>
            <a:off x="154582" y="171457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28411" y="-940032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2185" y="1218946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03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E2A8F2-D34B-4645-BAE1-C781E7EB0AB4}"/>
              </a:ext>
            </a:extLst>
          </p:cNvPr>
          <p:cNvSpPr/>
          <p:nvPr/>
        </p:nvSpPr>
        <p:spPr>
          <a:xfrm>
            <a:off x="237623" y="2414944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6E5FE6F-1E73-5448-9C84-7C887DB77980}"/>
              </a:ext>
            </a:extLst>
          </p:cNvPr>
          <p:cNvSpPr/>
          <p:nvPr/>
        </p:nvSpPr>
        <p:spPr>
          <a:xfrm>
            <a:off x="312317" y="1017112"/>
            <a:ext cx="11782017" cy="6438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446630" y="-293477"/>
            <a:ext cx="2353579" cy="6153472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classes (categorical)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0404" y="1865501"/>
                <a:ext cx="4468202" cy="1595309"/>
              </a:xfrm>
              <a:prstGeom prst="rect">
                <a:avLst/>
              </a:prstGeom>
              <a:blipFill>
                <a:blip r:embed="rId2"/>
                <a:stretch>
                  <a:fillRect l="-1983" r="-2833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421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7018953-7B73-6C44-BBDF-D1388AF6A99D}"/>
              </a:ext>
            </a:extLst>
          </p:cNvPr>
          <p:cNvSpPr/>
          <p:nvPr/>
        </p:nvSpPr>
        <p:spPr>
          <a:xfrm>
            <a:off x="409983" y="3077901"/>
            <a:ext cx="11782017" cy="3536559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FF08AD-3549-3941-80A8-6635186DB7AC}"/>
              </a:ext>
            </a:extLst>
          </p:cNvPr>
          <p:cNvSpPr/>
          <p:nvPr/>
        </p:nvSpPr>
        <p:spPr>
          <a:xfrm>
            <a:off x="312317" y="1017112"/>
            <a:ext cx="11782017" cy="127501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065718" y="993"/>
            <a:ext cx="235357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08371" y="2555454"/>
                <a:ext cx="5088814" cy="1595309"/>
              </a:xfrm>
              <a:prstGeom prst="rect">
                <a:avLst/>
              </a:prstGeom>
              <a:blipFill>
                <a:blip r:embed="rId2"/>
                <a:stretch>
                  <a:fillRect l="-1746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016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AC609A-3778-FA49-8B52-3231C172738C}"/>
              </a:ext>
            </a:extLst>
          </p:cNvPr>
          <p:cNvSpPr/>
          <p:nvPr/>
        </p:nvSpPr>
        <p:spPr>
          <a:xfrm>
            <a:off x="312317" y="3805409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2DBE99-61DA-0546-A215-EA911958E979}"/>
              </a:ext>
            </a:extLst>
          </p:cNvPr>
          <p:cNvSpPr/>
          <p:nvPr/>
        </p:nvSpPr>
        <p:spPr>
          <a:xfrm>
            <a:off x="312316" y="998201"/>
            <a:ext cx="11782017" cy="196497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4982524" y="780526"/>
            <a:ext cx="2519969" cy="6891786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3837627" y="2185078"/>
                </a:lnTo>
                <a:lnTo>
                  <a:pt x="1741524" y="2548105"/>
                </a:lnTo>
                <a:lnTo>
                  <a:pt x="1768188" y="2175343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/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Given training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, learns decision boundaries so as to discriminate between possible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values (quantitative or categorical)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1FC1A3-2B40-1F40-B69D-94BA60D2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82766" y="3112179"/>
                <a:ext cx="5088814" cy="2108269"/>
              </a:xfrm>
              <a:prstGeom prst="rect">
                <a:avLst/>
              </a:prstGeom>
              <a:blipFill>
                <a:blip r:embed="rId2"/>
                <a:stretch>
                  <a:fillRect l="-1995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98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22212-F8D8-D546-9D9F-D374AAD5125B}"/>
              </a:ext>
            </a:extLst>
          </p:cNvPr>
          <p:cNvSpPr/>
          <p:nvPr/>
        </p:nvSpPr>
        <p:spPr>
          <a:xfrm>
            <a:off x="312317" y="1027206"/>
            <a:ext cx="11782017" cy="257745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9233F3-9B11-C94F-A0BC-D4B9ED0F1595}"/>
              </a:ext>
            </a:extLst>
          </p:cNvPr>
          <p:cNvSpPr/>
          <p:nvPr/>
        </p:nvSpPr>
        <p:spPr>
          <a:xfrm>
            <a:off x="312316" y="4614583"/>
            <a:ext cx="11782017" cy="215358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1">
            <a:extLst>
              <a:ext uri="{FF2B5EF4-FFF2-40B4-BE49-F238E27FC236}">
                <a16:creationId xmlns:a16="http://schemas.microsoft.com/office/drawing/2014/main" id="{1397412B-B917-8645-94EB-70E2A8753479}"/>
              </a:ext>
            </a:extLst>
          </p:cNvPr>
          <p:cNvSpPr/>
          <p:nvPr/>
        </p:nvSpPr>
        <p:spPr>
          <a:xfrm rot="5400000" flipV="1">
            <a:off x="5522118" y="1450289"/>
            <a:ext cx="2378981" cy="6850210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2419048 w 10519585"/>
              <a:gd name="connsiteY11" fmla="*/ 218477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833760 w 10519585"/>
              <a:gd name="connsiteY9" fmla="*/ 2172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78639 w 10519585"/>
              <a:gd name="connsiteY9" fmla="*/ 2181519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60933 w 10519585"/>
              <a:gd name="connsiteY9" fmla="*/ 2228722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2196345 w 10519585"/>
              <a:gd name="connsiteY9" fmla="*/ 2209841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533749 w 10519585"/>
              <a:gd name="connsiteY11" fmla="*/ 2175338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826824 w 10519585"/>
              <a:gd name="connsiteY11" fmla="*/ 2193912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97 w 10519585"/>
              <a:gd name="connsiteY11" fmla="*/ 2162959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519585"/>
              <a:gd name="connsiteY0" fmla="*/ 0 h 2548105"/>
              <a:gd name="connsiteX1" fmla="*/ 1753264 w 10519585"/>
              <a:gd name="connsiteY1" fmla="*/ 0 h 2548105"/>
              <a:gd name="connsiteX2" fmla="*/ 1753264 w 10519585"/>
              <a:gd name="connsiteY2" fmla="*/ 0 h 2548105"/>
              <a:gd name="connsiteX3" fmla="*/ 4383160 w 10519585"/>
              <a:gd name="connsiteY3" fmla="*/ 0 h 2548105"/>
              <a:gd name="connsiteX4" fmla="*/ 10519585 w 10519585"/>
              <a:gd name="connsiteY4" fmla="*/ 0 h 2548105"/>
              <a:gd name="connsiteX5" fmla="*/ 10519585 w 10519585"/>
              <a:gd name="connsiteY5" fmla="*/ 1267046 h 2548105"/>
              <a:gd name="connsiteX6" fmla="*/ 10519585 w 10519585"/>
              <a:gd name="connsiteY6" fmla="*/ 1267046 h 2548105"/>
              <a:gd name="connsiteX7" fmla="*/ 10519585 w 10519585"/>
              <a:gd name="connsiteY7" fmla="*/ 1810065 h 2548105"/>
              <a:gd name="connsiteX8" fmla="*/ 10519585 w 10519585"/>
              <a:gd name="connsiteY8" fmla="*/ 2172078 h 2548105"/>
              <a:gd name="connsiteX9" fmla="*/ 3837627 w 10519585"/>
              <a:gd name="connsiteY9" fmla="*/ 2185078 h 2548105"/>
              <a:gd name="connsiteX10" fmla="*/ 1741524 w 10519585"/>
              <a:gd name="connsiteY10" fmla="*/ 2548105 h 2548105"/>
              <a:gd name="connsiteX11" fmla="*/ 1768188 w 10519585"/>
              <a:gd name="connsiteY11" fmla="*/ 2175343 h 2548105"/>
              <a:gd name="connsiteX12" fmla="*/ 0 w 10519585"/>
              <a:gd name="connsiteY12" fmla="*/ 2172078 h 2548105"/>
              <a:gd name="connsiteX13" fmla="*/ 0 w 10519585"/>
              <a:gd name="connsiteY13" fmla="*/ 1810065 h 2548105"/>
              <a:gd name="connsiteX14" fmla="*/ 0 w 10519585"/>
              <a:gd name="connsiteY14" fmla="*/ 1267046 h 2548105"/>
              <a:gd name="connsiteX15" fmla="*/ 0 w 10519585"/>
              <a:gd name="connsiteY15" fmla="*/ 1267046 h 2548105"/>
              <a:gd name="connsiteX16" fmla="*/ 0 w 10519585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837627 w 10633122"/>
              <a:gd name="connsiteY9" fmla="*/ 2185078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768188 w 10633122"/>
              <a:gd name="connsiteY11" fmla="*/ 217534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0 w 10633122"/>
              <a:gd name="connsiteY12" fmla="*/ 2172078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  <a:gd name="connsiteX0" fmla="*/ 0 w 10633122"/>
              <a:gd name="connsiteY0" fmla="*/ 0 h 2548105"/>
              <a:gd name="connsiteX1" fmla="*/ 1753264 w 10633122"/>
              <a:gd name="connsiteY1" fmla="*/ 0 h 2548105"/>
              <a:gd name="connsiteX2" fmla="*/ 1753264 w 10633122"/>
              <a:gd name="connsiteY2" fmla="*/ 0 h 2548105"/>
              <a:gd name="connsiteX3" fmla="*/ 4383160 w 10633122"/>
              <a:gd name="connsiteY3" fmla="*/ 0 h 2548105"/>
              <a:gd name="connsiteX4" fmla="*/ 10519585 w 10633122"/>
              <a:gd name="connsiteY4" fmla="*/ 0 h 2548105"/>
              <a:gd name="connsiteX5" fmla="*/ 10519585 w 10633122"/>
              <a:gd name="connsiteY5" fmla="*/ 1267046 h 2548105"/>
              <a:gd name="connsiteX6" fmla="*/ 10519585 w 10633122"/>
              <a:gd name="connsiteY6" fmla="*/ 1267046 h 2548105"/>
              <a:gd name="connsiteX7" fmla="*/ 10519585 w 10633122"/>
              <a:gd name="connsiteY7" fmla="*/ 1810065 h 2548105"/>
              <a:gd name="connsiteX8" fmla="*/ 10633124 w 10633122"/>
              <a:gd name="connsiteY8" fmla="*/ 2323249 h 2548105"/>
              <a:gd name="connsiteX9" fmla="*/ 3497053 w 10633122"/>
              <a:gd name="connsiteY9" fmla="*/ 2326801 h 2548105"/>
              <a:gd name="connsiteX10" fmla="*/ 1741524 w 10633122"/>
              <a:gd name="connsiteY10" fmla="*/ 2548105 h 2548105"/>
              <a:gd name="connsiteX11" fmla="*/ 1938477 w 10633122"/>
              <a:gd name="connsiteY11" fmla="*/ 2335963 h 2548105"/>
              <a:gd name="connsiteX12" fmla="*/ 56762 w 10633122"/>
              <a:gd name="connsiteY12" fmla="*/ 2313801 h 2548105"/>
              <a:gd name="connsiteX13" fmla="*/ 0 w 10633122"/>
              <a:gd name="connsiteY13" fmla="*/ 1810065 h 2548105"/>
              <a:gd name="connsiteX14" fmla="*/ 0 w 10633122"/>
              <a:gd name="connsiteY14" fmla="*/ 1267046 h 2548105"/>
              <a:gd name="connsiteX15" fmla="*/ 0 w 10633122"/>
              <a:gd name="connsiteY15" fmla="*/ 1267046 h 2548105"/>
              <a:gd name="connsiteX16" fmla="*/ 0 w 10633122"/>
              <a:gd name="connsiteY16" fmla="*/ 0 h 254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33122" h="254810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633124" y="2323249"/>
                </a:lnTo>
                <a:lnTo>
                  <a:pt x="3497053" y="2326801"/>
                </a:lnTo>
                <a:lnTo>
                  <a:pt x="1741524" y="2548105"/>
                </a:lnTo>
                <a:lnTo>
                  <a:pt x="1938477" y="2335963"/>
                </a:lnTo>
                <a:lnTo>
                  <a:pt x="56762" y="2313801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1FC1A3-2B40-1F40-B69D-94BA60D207AC}"/>
              </a:ext>
            </a:extLst>
          </p:cNvPr>
          <p:cNvSpPr txBox="1"/>
          <p:nvPr/>
        </p:nvSpPr>
        <p:spPr>
          <a:xfrm flipH="1">
            <a:off x="3707994" y="3964254"/>
            <a:ext cx="5474965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latin typeface="Avenir Next" panose="020B0503020202020204" pitchFamily="34" charset="0"/>
              </a:rPr>
              <a:t>PCA is a </a:t>
            </a:r>
            <a:r>
              <a:rPr lang="en-US" sz="2400" b="1" dirty="0">
                <a:latin typeface="Avenir Next" panose="020B0503020202020204" pitchFamily="34" charset="0"/>
              </a:rPr>
              <a:t>process</a:t>
            </a:r>
            <a:r>
              <a:rPr lang="en-US" sz="2400" dirty="0">
                <a:latin typeface="Avenir Next" panose="020B0503020202020204" pitchFamily="34" charset="0"/>
              </a:rPr>
              <a:t>, not a model, so it doesn’t make sense to consider it as a Discriminate or Generative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9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0F4D5-89FA-FB46-947C-16508E9E5535}"/>
              </a:ext>
            </a:extLst>
          </p:cNvPr>
          <p:cNvSpPr/>
          <p:nvPr/>
        </p:nvSpPr>
        <p:spPr>
          <a:xfrm flipH="1">
            <a:off x="4897136" y="1833423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C1F6F-07A7-6044-9683-F10E83B01850}"/>
              </a:ext>
            </a:extLst>
          </p:cNvPr>
          <p:cNvSpPr/>
          <p:nvPr/>
        </p:nvSpPr>
        <p:spPr>
          <a:xfrm flipH="1">
            <a:off x="5421430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2B22B-E742-1E4D-B639-1F2CF650DA0D}"/>
              </a:ext>
            </a:extLst>
          </p:cNvPr>
          <p:cNvSpPr/>
          <p:nvPr/>
        </p:nvSpPr>
        <p:spPr>
          <a:xfrm flipH="1">
            <a:off x="5945724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9A54F-7D5F-B943-A1CC-3C83FF49E470}"/>
              </a:ext>
            </a:extLst>
          </p:cNvPr>
          <p:cNvSpPr/>
          <p:nvPr/>
        </p:nvSpPr>
        <p:spPr>
          <a:xfrm flipH="1">
            <a:off x="6470018" y="183342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62113-E3ED-F543-A4E9-D7EE09D9D48B}"/>
              </a:ext>
            </a:extLst>
          </p:cNvPr>
          <p:cNvSpPr/>
          <p:nvPr/>
        </p:nvSpPr>
        <p:spPr>
          <a:xfrm flipH="1">
            <a:off x="4897136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6D48FA-F608-5E48-A1A0-4104157CE553}"/>
              </a:ext>
            </a:extLst>
          </p:cNvPr>
          <p:cNvSpPr/>
          <p:nvPr/>
        </p:nvSpPr>
        <p:spPr>
          <a:xfrm flipH="1">
            <a:off x="5421430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B14D8-9323-3E47-BEC2-1A52B27195E1}"/>
              </a:ext>
            </a:extLst>
          </p:cNvPr>
          <p:cNvSpPr/>
          <p:nvPr/>
        </p:nvSpPr>
        <p:spPr>
          <a:xfrm flipH="1">
            <a:off x="5945724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51080-172D-774E-A55D-5746AA397661}"/>
              </a:ext>
            </a:extLst>
          </p:cNvPr>
          <p:cNvSpPr/>
          <p:nvPr/>
        </p:nvSpPr>
        <p:spPr>
          <a:xfrm flipH="1">
            <a:off x="6470018" y="131008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9F2AC-C79A-714E-9676-5999935D5E1A}"/>
              </a:ext>
            </a:extLst>
          </p:cNvPr>
          <p:cNvSpPr/>
          <p:nvPr/>
        </p:nvSpPr>
        <p:spPr>
          <a:xfrm flipH="1">
            <a:off x="4897136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4B553-9830-F948-ABC6-5D4D4D84A0A2}"/>
              </a:ext>
            </a:extLst>
          </p:cNvPr>
          <p:cNvSpPr/>
          <p:nvPr/>
        </p:nvSpPr>
        <p:spPr>
          <a:xfrm flipH="1">
            <a:off x="5421430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4C4A3-A9D2-F74A-AF09-4969E9FA5CEA}"/>
              </a:ext>
            </a:extLst>
          </p:cNvPr>
          <p:cNvSpPr/>
          <p:nvPr/>
        </p:nvSpPr>
        <p:spPr>
          <a:xfrm flipH="1">
            <a:off x="5945724" y="786753"/>
            <a:ext cx="524294" cy="523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53A751-1964-8F46-B0E1-D9DB235D7700}"/>
              </a:ext>
            </a:extLst>
          </p:cNvPr>
          <p:cNvSpPr/>
          <p:nvPr/>
        </p:nvSpPr>
        <p:spPr>
          <a:xfrm flipH="1">
            <a:off x="6470018" y="786753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0D22-289B-C248-BE8A-E6E94BC9A4E0}"/>
              </a:ext>
            </a:extLst>
          </p:cNvPr>
          <p:cNvSpPr/>
          <p:nvPr/>
        </p:nvSpPr>
        <p:spPr>
          <a:xfrm flipH="1">
            <a:off x="4897136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C85A5-14C7-664D-9672-794C3184E762}"/>
              </a:ext>
            </a:extLst>
          </p:cNvPr>
          <p:cNvSpPr/>
          <p:nvPr/>
        </p:nvSpPr>
        <p:spPr>
          <a:xfrm flipH="1">
            <a:off x="5421430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9C853-824C-BB4A-A989-BBB48EB755D3}"/>
              </a:ext>
            </a:extLst>
          </p:cNvPr>
          <p:cNvSpPr/>
          <p:nvPr/>
        </p:nvSpPr>
        <p:spPr>
          <a:xfrm flipH="1">
            <a:off x="5945724" y="263418"/>
            <a:ext cx="524294" cy="523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BED86-59E7-8D49-80F0-500AC79E128C}"/>
              </a:ext>
            </a:extLst>
          </p:cNvPr>
          <p:cNvSpPr/>
          <p:nvPr/>
        </p:nvSpPr>
        <p:spPr>
          <a:xfrm flipH="1">
            <a:off x="6470018" y="263418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ECCD3-862F-C94A-955C-86AC80612CE7}"/>
              </a:ext>
            </a:extLst>
          </p:cNvPr>
          <p:cNvSpPr/>
          <p:nvPr/>
        </p:nvSpPr>
        <p:spPr>
          <a:xfrm>
            <a:off x="1581840" y="2852950"/>
            <a:ext cx="7887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The agent         starts in an initial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33EAE-D60F-1145-8F89-5C1F399A2109}"/>
              </a:ext>
            </a:extLst>
          </p:cNvPr>
          <p:cNvSpPr/>
          <p:nvPr/>
        </p:nvSpPr>
        <p:spPr>
          <a:xfrm flipH="1">
            <a:off x="8274010" y="2798597"/>
            <a:ext cx="524294" cy="523335"/>
          </a:xfrm>
          <a:prstGeom prst="rect">
            <a:avLst/>
          </a:prstGeom>
          <a:solidFill>
            <a:schemeClr val="bg2">
              <a:lumMod val="9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22D66C-E7FA-E04D-B67F-CE1B5F00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48" y="2800237"/>
            <a:ext cx="684031" cy="6302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17362-EA89-9D45-AB4E-21883672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4" y="1944619"/>
            <a:ext cx="351722" cy="3240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3A1E14-1082-1C41-8367-F96AA5019DCF}"/>
              </a:ext>
            </a:extLst>
          </p:cNvPr>
          <p:cNvSpPr/>
          <p:nvPr/>
        </p:nvSpPr>
        <p:spPr>
          <a:xfrm>
            <a:off x="1581841" y="3699399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She performs an action </a:t>
            </a:r>
            <a:r>
              <a:rPr lang="en-US" sz="2800" b="1" dirty="0">
                <a:solidFill>
                  <a:srgbClr val="FF0000"/>
                </a:solidFill>
                <a:latin typeface="Avenir Roman" panose="02000503020000020003" pitchFamily="2" charset="0"/>
              </a:rPr>
              <a:t>a         </a:t>
            </a:r>
            <a:r>
              <a:rPr lang="en-US" sz="2800" dirty="0">
                <a:latin typeface="Avenir Roman" panose="02000503020000020003" pitchFamily="2" charset="0"/>
              </a:rPr>
              <a:t>and becomes in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9B396C-AA92-AF48-9867-73883AE5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88" y="3792836"/>
            <a:ext cx="602151" cy="3754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74338F-1B51-0E4A-B20A-B0303C50BDAC}"/>
              </a:ext>
            </a:extLst>
          </p:cNvPr>
          <p:cNvSpPr/>
          <p:nvPr/>
        </p:nvSpPr>
        <p:spPr>
          <a:xfrm flipH="1">
            <a:off x="10608968" y="3660755"/>
            <a:ext cx="524294" cy="5233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18F0E5-238F-2249-AF8F-A0D9451D47B3}"/>
              </a:ext>
            </a:extLst>
          </p:cNvPr>
          <p:cNvSpPr/>
          <p:nvPr/>
        </p:nvSpPr>
        <p:spPr>
          <a:xfrm>
            <a:off x="1576945" y="4505132"/>
            <a:ext cx="9206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Being in each state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s’</a:t>
            </a:r>
            <a:r>
              <a:rPr lang="en-US" sz="2800" dirty="0">
                <a:latin typeface="Avenir Roman" panose="02000503020000020003" pitchFamily="2" charset="0"/>
              </a:rPr>
              <a:t> yields a reward </a:t>
            </a:r>
            <a:r>
              <a:rPr lang="en-US" sz="2800" b="1" dirty="0">
                <a:solidFill>
                  <a:srgbClr val="54A218"/>
                </a:solidFill>
                <a:latin typeface="Avenir Roman" panose="02000503020000020003" pitchFamily="2" charset="0"/>
              </a:rPr>
              <a:t>r </a:t>
            </a:r>
            <a:r>
              <a:rPr lang="en-US" sz="2800" dirty="0">
                <a:latin typeface="Avenir Roman" panose="02000503020000020003" pitchFamily="2" charset="0"/>
              </a:rPr>
              <a:t>(</a:t>
            </a:r>
            <a:r>
              <a:rPr lang="en-US" sz="2800" dirty="0" err="1">
                <a:latin typeface="Avenir Roman" panose="02000503020000020003" pitchFamily="2" charset="0"/>
              </a:rPr>
              <a:t>e.g</a:t>
            </a:r>
            <a:r>
              <a:rPr lang="en-US" sz="2800" dirty="0">
                <a:latin typeface="Avenir Roman" panose="02000503020000020003" pitchFamily="2" charset="0"/>
              </a:rPr>
              <a:t>, 3.6)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48A999-A07E-1F47-91E9-3D32B095CC93}"/>
              </a:ext>
            </a:extLst>
          </p:cNvPr>
          <p:cNvSpPr/>
          <p:nvPr/>
        </p:nvSpPr>
        <p:spPr>
          <a:xfrm>
            <a:off x="1576945" y="5351581"/>
            <a:ext cx="9206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Roman" panose="02000503020000020003" pitchFamily="2" charset="0"/>
              </a:rPr>
              <a:t>How do we determine how to move from state-to-state so as to receive maximum reward </a:t>
            </a:r>
            <a:r>
              <a:rPr lang="en-US" sz="2800" b="1" dirty="0">
                <a:solidFill>
                  <a:srgbClr val="54A218"/>
                </a:solidFill>
                <a:latin typeface="Avenir Roman" panose="02000503020000020003" pitchFamily="2" charset="0"/>
              </a:rPr>
              <a:t>r</a:t>
            </a:r>
            <a:r>
              <a:rPr lang="en-US" sz="2800" dirty="0">
                <a:latin typeface="Avenir Roman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5878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20EFFA-C1EF-0B41-B3BD-1936A2EEC77B}"/>
              </a:ext>
            </a:extLst>
          </p:cNvPr>
          <p:cNvCxnSpPr>
            <a:cxnSpLocks/>
          </p:cNvCxnSpPr>
          <p:nvPr/>
        </p:nvCxnSpPr>
        <p:spPr>
          <a:xfrm>
            <a:off x="2946520" y="929164"/>
            <a:ext cx="0" cy="5801902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991DCDE-21F2-364B-822E-F0B4C1B24AFF}"/>
              </a:ext>
            </a:extLst>
          </p:cNvPr>
          <p:cNvSpPr txBox="1"/>
          <p:nvPr/>
        </p:nvSpPr>
        <p:spPr>
          <a:xfrm>
            <a:off x="2946520" y="171788"/>
            <a:ext cx="188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844A2-F0DD-B942-BE6F-EFF7DD2D5816}"/>
              </a:ext>
            </a:extLst>
          </p:cNvPr>
          <p:cNvSpPr txBox="1"/>
          <p:nvPr/>
        </p:nvSpPr>
        <p:spPr>
          <a:xfrm>
            <a:off x="4964373" y="168534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930B1-CA0B-3248-9C2E-510EE076F8A4}"/>
              </a:ext>
            </a:extLst>
          </p:cNvPr>
          <p:cNvSpPr txBox="1"/>
          <p:nvPr/>
        </p:nvSpPr>
        <p:spPr>
          <a:xfrm>
            <a:off x="7179195" y="171788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endParaRPr lang="en-US" b="1" dirty="0"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54E18-2744-7D4D-96E3-9407438CAFA2}"/>
              </a:ext>
            </a:extLst>
          </p:cNvPr>
          <p:cNvSpPr txBox="1"/>
          <p:nvPr/>
        </p:nvSpPr>
        <p:spPr>
          <a:xfrm>
            <a:off x="9813117" y="168533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 </a:t>
            </a:r>
            <a:r>
              <a:rPr lang="en-US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vs</a:t>
            </a:r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b="1" dirty="0">
              <a:solidFill>
                <a:srgbClr val="70306F"/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850D2-30A2-464D-B218-E521A130C6E6}"/>
              </a:ext>
            </a:extLst>
          </p:cNvPr>
          <p:cNvSpPr txBox="1"/>
          <p:nvPr/>
        </p:nvSpPr>
        <p:spPr>
          <a:xfrm>
            <a:off x="312317" y="791528"/>
            <a:ext cx="2484298" cy="4224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Linear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Logistic Regression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k-NN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Decision Tree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PCA</a:t>
            </a:r>
          </a:p>
          <a:p>
            <a:pPr algn="r">
              <a:lnSpc>
                <a:spcPts val="5500"/>
              </a:lnSpc>
            </a:pPr>
            <a:r>
              <a:rPr lang="en-US" sz="20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Clustering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4C5AF-3DCE-A74D-B392-2C6A44759E31}"/>
              </a:ext>
            </a:extLst>
          </p:cNvPr>
          <p:cNvCxnSpPr>
            <a:cxnSpLocks/>
          </p:cNvCxnSpPr>
          <p:nvPr/>
        </p:nvCxnSpPr>
        <p:spPr>
          <a:xfrm flipH="1">
            <a:off x="2946521" y="852453"/>
            <a:ext cx="8743021" cy="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2760738-E012-FE4C-9C5F-C5C57A000EF8}"/>
              </a:ext>
            </a:extLst>
          </p:cNvPr>
          <p:cNvSpPr/>
          <p:nvPr/>
        </p:nvSpPr>
        <p:spPr>
          <a:xfrm>
            <a:off x="3305512" y="112292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66D6A0-8B95-034C-8A21-68C019FA0310}"/>
              </a:ext>
            </a:extLst>
          </p:cNvPr>
          <p:cNvSpPr/>
          <p:nvPr/>
        </p:nvSpPr>
        <p:spPr>
          <a:xfrm>
            <a:off x="5338083" y="1122923"/>
            <a:ext cx="142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Regression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6467-E5AE-8945-A820-4118FDE046AA}"/>
              </a:ext>
            </a:extLst>
          </p:cNvPr>
          <p:cNvSpPr/>
          <p:nvPr/>
        </p:nvSpPr>
        <p:spPr>
          <a:xfrm>
            <a:off x="7671987" y="1122923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F3CA-4937-6F42-9B69-FFAB8A8C2C0A}"/>
              </a:ext>
            </a:extLst>
          </p:cNvPr>
          <p:cNvSpPr/>
          <p:nvPr/>
        </p:nvSpPr>
        <p:spPr>
          <a:xfrm>
            <a:off x="9892255" y="112875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BC21F0-9E0F-D04F-B3AC-003571110264}"/>
              </a:ext>
            </a:extLst>
          </p:cNvPr>
          <p:cNvSpPr/>
          <p:nvPr/>
        </p:nvSpPr>
        <p:spPr>
          <a:xfrm>
            <a:off x="3305512" y="1797059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6E2F1D-8319-1E49-A7B0-17057AAD65DA}"/>
              </a:ext>
            </a:extLst>
          </p:cNvPr>
          <p:cNvSpPr/>
          <p:nvPr/>
        </p:nvSpPr>
        <p:spPr>
          <a:xfrm>
            <a:off x="5200739" y="178658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Classification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795448-2AEC-0E41-B8F0-7C5A10F7645C}"/>
              </a:ext>
            </a:extLst>
          </p:cNvPr>
          <p:cNvSpPr/>
          <p:nvPr/>
        </p:nvSpPr>
        <p:spPr>
          <a:xfrm>
            <a:off x="7671987" y="1797059"/>
            <a:ext cx="138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Parametric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540231-06B4-D64D-96D5-76C5F294A7C5}"/>
              </a:ext>
            </a:extLst>
          </p:cNvPr>
          <p:cNvSpPr/>
          <p:nvPr/>
        </p:nvSpPr>
        <p:spPr>
          <a:xfrm>
            <a:off x="9892255" y="180289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FF6D4-9E14-0E45-A64B-5BD2153716C6}"/>
              </a:ext>
            </a:extLst>
          </p:cNvPr>
          <p:cNvSpPr/>
          <p:nvPr/>
        </p:nvSpPr>
        <p:spPr>
          <a:xfrm>
            <a:off x="3286504" y="2470000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95506F-1BDB-0E45-B2CB-13224B80001E}"/>
              </a:ext>
            </a:extLst>
          </p:cNvPr>
          <p:cNvSpPr/>
          <p:nvPr/>
        </p:nvSpPr>
        <p:spPr>
          <a:xfrm>
            <a:off x="5620635" y="2464171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E738B-3BB2-2447-BB02-C6055850B26D}"/>
              </a:ext>
            </a:extLst>
          </p:cNvPr>
          <p:cNvSpPr/>
          <p:nvPr/>
        </p:nvSpPr>
        <p:spPr>
          <a:xfrm>
            <a:off x="7535785" y="246416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C91BDB-E54F-904C-8920-8DC2274D2F62}"/>
              </a:ext>
            </a:extLst>
          </p:cNvPr>
          <p:cNvSpPr/>
          <p:nvPr/>
        </p:nvSpPr>
        <p:spPr>
          <a:xfrm>
            <a:off x="9873247" y="2475834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A33EAF-637A-F64B-85C9-C86FDF6BF8F4}"/>
              </a:ext>
            </a:extLst>
          </p:cNvPr>
          <p:cNvSpPr/>
          <p:nvPr/>
        </p:nvSpPr>
        <p:spPr>
          <a:xfrm>
            <a:off x="3286504" y="316844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Supervised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F79C3B-EED2-324D-8129-43C126B9404F}"/>
              </a:ext>
            </a:extLst>
          </p:cNvPr>
          <p:cNvSpPr/>
          <p:nvPr/>
        </p:nvSpPr>
        <p:spPr>
          <a:xfrm>
            <a:off x="5620635" y="3166952"/>
            <a:ext cx="8499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either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6204EB-2927-3042-9BA6-316804968AE7}"/>
              </a:ext>
            </a:extLst>
          </p:cNvPr>
          <p:cNvSpPr/>
          <p:nvPr/>
        </p:nvSpPr>
        <p:spPr>
          <a:xfrm>
            <a:off x="7523084" y="3161118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73C36D-284F-7A4E-BFC1-BEDA96DE5255}"/>
              </a:ext>
            </a:extLst>
          </p:cNvPr>
          <p:cNvSpPr/>
          <p:nvPr/>
        </p:nvSpPr>
        <p:spPr>
          <a:xfrm>
            <a:off x="9873247" y="3174277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B930A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Discriminative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A3C01F-D3DD-0F4F-AC40-7B34B4163878}"/>
              </a:ext>
            </a:extLst>
          </p:cNvPr>
          <p:cNvSpPr/>
          <p:nvPr/>
        </p:nvSpPr>
        <p:spPr>
          <a:xfrm>
            <a:off x="3155223" y="3896020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D6AD1E-89D4-0C48-89CE-48471145D2C0}"/>
              </a:ext>
            </a:extLst>
          </p:cNvPr>
          <p:cNvSpPr/>
          <p:nvPr/>
        </p:nvSpPr>
        <p:spPr>
          <a:xfrm>
            <a:off x="7529393" y="3890186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5242F-2EEC-5C44-BBB1-A136342D18EE}"/>
              </a:ext>
            </a:extLst>
          </p:cNvPr>
          <p:cNvSpPr/>
          <p:nvPr/>
        </p:nvSpPr>
        <p:spPr>
          <a:xfrm>
            <a:off x="5537812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F1940C-4A40-F84C-B66D-2AAD4F86EE0E}"/>
              </a:ext>
            </a:extLst>
          </p:cNvPr>
          <p:cNvSpPr/>
          <p:nvPr/>
        </p:nvSpPr>
        <p:spPr>
          <a:xfrm>
            <a:off x="3155223" y="461695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Unsupervised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8758FF-D9C4-474E-A45A-C5A3C25664A9}"/>
              </a:ext>
            </a:extLst>
          </p:cNvPr>
          <p:cNvSpPr/>
          <p:nvPr/>
        </p:nvSpPr>
        <p:spPr>
          <a:xfrm>
            <a:off x="7553479" y="4614583"/>
            <a:ext cx="1931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54A218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Non-Parametric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E16DF4-D88B-F24F-B37F-B391765AA5CD}"/>
              </a:ext>
            </a:extLst>
          </p:cNvPr>
          <p:cNvSpPr/>
          <p:nvPr/>
        </p:nvSpPr>
        <p:spPr>
          <a:xfrm>
            <a:off x="10136713" y="4616951"/>
            <a:ext cx="142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6F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Generative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444E5FE-7F64-E94B-A2EA-A2F4EA457C12}"/>
              </a:ext>
            </a:extLst>
          </p:cNvPr>
          <p:cNvSpPr/>
          <p:nvPr/>
        </p:nvSpPr>
        <p:spPr>
          <a:xfrm>
            <a:off x="5549198" y="4616951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D629FB-12B0-544C-9E0A-ADDE6A28AF94}"/>
              </a:ext>
            </a:extLst>
          </p:cNvPr>
          <p:cNvSpPr/>
          <p:nvPr/>
        </p:nvSpPr>
        <p:spPr>
          <a:xfrm>
            <a:off x="10276810" y="3894988"/>
            <a:ext cx="1028176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neither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106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/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Returning our data yet again, perhaps we’ve plotted our data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X </a:t>
                </a:r>
                <a:r>
                  <a:rPr lang="en-US" sz="2400" dirty="0">
                    <a:latin typeface="Avenir Next" panose="020B0503020202020204" pitchFamily="34" charset="0"/>
                  </a:rPr>
                  <a:t>and see it’s </a:t>
                </a:r>
                <a:r>
                  <a:rPr lang="en-US" sz="2400" b="1" dirty="0">
                    <a:latin typeface="Avenir Next" panose="020B0503020202020204" pitchFamily="34" charset="0"/>
                  </a:rPr>
                  <a:t>non-linear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3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</a:rPr>
                  <a:t>Knowing how unnatural and finnicky polynomial regression can be, we prefer to let our model learn how to make its own non-linear functions for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63AD76-BA56-384E-992E-452E1EEF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8" y="649224"/>
                <a:ext cx="4911516" cy="5416868"/>
              </a:xfrm>
              <a:prstGeom prst="rect">
                <a:avLst/>
              </a:prstGeom>
              <a:blipFill>
                <a:blip r:embed="rId3"/>
                <a:stretch>
                  <a:fillRect l="-1809" r="-2584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arallelogram 20">
            <a:extLst>
              <a:ext uri="{FF2B5EF4-FFF2-40B4-BE49-F238E27FC236}">
                <a16:creationId xmlns:a16="http://schemas.microsoft.com/office/drawing/2014/main" id="{03A840FC-0DC8-8B4C-BF92-10403A7E46DA}"/>
              </a:ext>
            </a:extLst>
          </p:cNvPr>
          <p:cNvSpPr/>
          <p:nvPr/>
        </p:nvSpPr>
        <p:spPr>
          <a:xfrm>
            <a:off x="10072569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68B674A-6704-3145-B0E2-B011C3DEBA61}"/>
              </a:ext>
            </a:extLst>
          </p:cNvPr>
          <p:cNvSpPr/>
          <p:nvPr/>
        </p:nvSpPr>
        <p:spPr>
          <a:xfrm flipH="1">
            <a:off x="10114652" y="649224"/>
            <a:ext cx="1792955" cy="1319902"/>
          </a:xfrm>
          <a:prstGeom prst="parallelogram">
            <a:avLst>
              <a:gd name="adj" fmla="val 20236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10557F2F-961C-F94D-A135-ED448A9761C8}"/>
              </a:ext>
            </a:extLst>
          </p:cNvPr>
          <p:cNvSpPr/>
          <p:nvPr/>
        </p:nvSpPr>
        <p:spPr>
          <a:xfrm>
            <a:off x="7875678" y="5097456"/>
            <a:ext cx="1853670" cy="1446138"/>
          </a:xfrm>
          <a:prstGeom prst="parallelogram">
            <a:avLst>
              <a:gd name="adj" fmla="val 17738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48BA96C-C7C6-0945-8069-F45EDDED3756}"/>
              </a:ext>
            </a:extLst>
          </p:cNvPr>
          <p:cNvSpPr/>
          <p:nvPr/>
        </p:nvSpPr>
        <p:spPr>
          <a:xfrm flipH="1">
            <a:off x="6985115" y="649224"/>
            <a:ext cx="2897497" cy="1319902"/>
          </a:xfrm>
          <a:prstGeom prst="parallelogram">
            <a:avLst>
              <a:gd name="adj" fmla="val 32013"/>
            </a:avLst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6DE5AF-B1F7-164E-A429-427FCDAA2491}"/>
              </a:ext>
            </a:extLst>
          </p:cNvPr>
          <p:cNvSpPr/>
          <p:nvPr/>
        </p:nvSpPr>
        <p:spPr>
          <a:xfrm>
            <a:off x="9742997" y="649224"/>
            <a:ext cx="188285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4510F2-8802-9441-97B4-38A05F47C556}"/>
              </a:ext>
            </a:extLst>
          </p:cNvPr>
          <p:cNvSpPr/>
          <p:nvPr/>
        </p:nvSpPr>
        <p:spPr>
          <a:xfrm>
            <a:off x="5316273" y="649224"/>
            <a:ext cx="4144116" cy="591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A6E9-70BF-3B40-AEDD-9C30574E1AB3}"/>
              </a:ext>
            </a:extLst>
          </p:cNvPr>
          <p:cNvSpPr txBox="1"/>
          <p:nvPr/>
        </p:nvSpPr>
        <p:spPr>
          <a:xfrm>
            <a:off x="6814080" y="126281"/>
            <a:ext cx="9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2F3F73-4563-784B-B87B-E33DFDBEAD96}"/>
              </a:ext>
            </a:extLst>
          </p:cNvPr>
          <p:cNvSpPr/>
          <p:nvPr/>
        </p:nvSpPr>
        <p:spPr>
          <a:xfrm>
            <a:off x="10114653" y="853500"/>
            <a:ext cx="1157213" cy="5516359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87C60-0A32-7F49-A3F7-D6572BBCC436}"/>
              </a:ext>
            </a:extLst>
          </p:cNvPr>
          <p:cNvSpPr txBox="1"/>
          <p:nvPr/>
        </p:nvSpPr>
        <p:spPr>
          <a:xfrm>
            <a:off x="5731013" y="1695664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41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21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E421-62C9-5041-9901-BBA4D34AC1E2}"/>
              </a:ext>
            </a:extLst>
          </p:cNvPr>
          <p:cNvSpPr txBox="1"/>
          <p:nvPr/>
        </p:nvSpPr>
        <p:spPr>
          <a:xfrm>
            <a:off x="5473711" y="910834"/>
            <a:ext cx="106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2B4D4-3292-E24E-8477-33D1FA092B9F}"/>
              </a:ext>
            </a:extLst>
          </p:cNvPr>
          <p:cNvCxnSpPr>
            <a:cxnSpLocks/>
          </p:cNvCxnSpPr>
          <p:nvPr/>
        </p:nvCxnSpPr>
        <p:spPr>
          <a:xfrm>
            <a:off x="5537719" y="1536192"/>
            <a:ext cx="367611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676F3C-6BBA-4F44-85C6-CEC757412F08}"/>
              </a:ext>
            </a:extLst>
          </p:cNvPr>
          <p:cNvSpPr txBox="1"/>
          <p:nvPr/>
        </p:nvSpPr>
        <p:spPr>
          <a:xfrm>
            <a:off x="6680618" y="910834"/>
            <a:ext cx="1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Play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54A93-B021-4A48-9927-76EAD463A482}"/>
              </a:ext>
            </a:extLst>
          </p:cNvPr>
          <p:cNvSpPr txBox="1"/>
          <p:nvPr/>
        </p:nvSpPr>
        <p:spPr>
          <a:xfrm>
            <a:off x="8012736" y="910834"/>
            <a:ext cx="1296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Rainy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CBE8-ED91-C049-BD64-1594DA85871C}"/>
              </a:ext>
            </a:extLst>
          </p:cNvPr>
          <p:cNvSpPr txBox="1"/>
          <p:nvPr/>
        </p:nvSpPr>
        <p:spPr>
          <a:xfrm>
            <a:off x="10060076" y="880570"/>
            <a:ext cx="127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" panose="020B0503020202020204" pitchFamily="34" charset="0"/>
              </a:rPr>
              <a:t>Temp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0A720-0CE6-604B-82A7-241A15C0E543}"/>
              </a:ext>
            </a:extLst>
          </p:cNvPr>
          <p:cNvSpPr txBox="1"/>
          <p:nvPr/>
        </p:nvSpPr>
        <p:spPr>
          <a:xfrm>
            <a:off x="7052958" y="1695663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D70B9-2CA9-0D49-8DB2-99286FB469F5}"/>
              </a:ext>
            </a:extLst>
          </p:cNvPr>
          <p:cNvSpPr txBox="1"/>
          <p:nvPr/>
        </p:nvSpPr>
        <p:spPr>
          <a:xfrm>
            <a:off x="8507465" y="1695662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Y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A4EBE-6870-4946-996A-65C0FA77D0BC}"/>
              </a:ext>
            </a:extLst>
          </p:cNvPr>
          <p:cNvSpPr txBox="1"/>
          <p:nvPr/>
        </p:nvSpPr>
        <p:spPr>
          <a:xfrm>
            <a:off x="10435746" y="1665397"/>
            <a:ext cx="706364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89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56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71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72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83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97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64</a:t>
            </a:r>
          </a:p>
          <a:p>
            <a:pPr>
              <a:spcBef>
                <a:spcPts val="700"/>
              </a:spcBef>
            </a:pPr>
            <a:r>
              <a:rPr lang="en-US" sz="2800" dirty="0">
                <a:latin typeface="Avenir Next" panose="020B0503020202020204" pitchFamily="34" charset="0"/>
              </a:rPr>
              <a:t>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1906A-31FD-E445-B372-3566F14D4680}"/>
              </a:ext>
            </a:extLst>
          </p:cNvPr>
          <p:cNvSpPr txBox="1"/>
          <p:nvPr/>
        </p:nvSpPr>
        <p:spPr>
          <a:xfrm>
            <a:off x="10283819" y="110005"/>
            <a:ext cx="80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573919-2D73-9C4F-A685-A8ECCF1DFBD0}"/>
              </a:ext>
            </a:extLst>
          </p:cNvPr>
          <p:cNvCxnSpPr>
            <a:cxnSpLocks/>
          </p:cNvCxnSpPr>
          <p:nvPr/>
        </p:nvCxnSpPr>
        <p:spPr>
          <a:xfrm>
            <a:off x="10190401" y="1536192"/>
            <a:ext cx="98804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88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935F4-C530-B34E-83DB-1D5657A57D98}"/>
              </a:ext>
            </a:extLst>
          </p:cNvPr>
          <p:cNvGrpSpPr/>
          <p:nvPr/>
        </p:nvGrpSpPr>
        <p:grpSpPr>
          <a:xfrm>
            <a:off x="8620870" y="-1356284"/>
            <a:ext cx="1856448" cy="1276350"/>
            <a:chOff x="8620870" y="-1356284"/>
            <a:chExt cx="1856448" cy="127635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64B5CD8-C021-854F-9774-C3EC3D51F6CD}"/>
                </a:ext>
              </a:extLst>
            </p:cNvPr>
            <p:cNvSpPr/>
            <p:nvPr/>
          </p:nvSpPr>
          <p:spPr>
            <a:xfrm>
              <a:off x="8620870" y="-1356284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1C8A55-4611-9541-84BF-55FB3D569E1B}"/>
                </a:ext>
              </a:extLst>
            </p:cNvPr>
            <p:cNvSpPr txBox="1"/>
            <p:nvPr/>
          </p:nvSpPr>
          <p:spPr>
            <a:xfrm>
              <a:off x="8726640" y="-96895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</p:spTree>
    <p:extLst>
      <p:ext uri="{BB962C8B-B14F-4D97-AF65-F5344CB8AC3E}">
        <p14:creationId xmlns:p14="http://schemas.microsoft.com/office/powerpoint/2010/main" val="68147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833 L -0.00507 0.7268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3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A2A7E-DD01-EB4A-BEB8-AF9FB5E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55" y="3500198"/>
            <a:ext cx="1422400" cy="14224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412E451B-BFF5-FF4A-9355-42340B991C66}"/>
              </a:ext>
            </a:extLst>
          </p:cNvPr>
          <p:cNvSpPr/>
          <p:nvPr/>
        </p:nvSpPr>
        <p:spPr>
          <a:xfrm flipH="1">
            <a:off x="8197850" y="5300000"/>
            <a:ext cx="198120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A4050F-FA76-A141-8333-CDF6F3838E00}"/>
              </a:ext>
            </a:extLst>
          </p:cNvPr>
          <p:cNvGrpSpPr/>
          <p:nvPr/>
        </p:nvGrpSpPr>
        <p:grpSpPr>
          <a:xfrm>
            <a:off x="2976737" y="4896625"/>
            <a:ext cx="1856448" cy="1276350"/>
            <a:chOff x="5407952" y="2782549"/>
            <a:chExt cx="1856448" cy="12763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000573-F822-1840-9196-F4F2859A513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37F9C3-EB82-BF4C-89C9-EA628055C9B6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Linear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F7DE20A-7B69-8C43-8412-109B57A295FB}"/>
              </a:ext>
            </a:extLst>
          </p:cNvPr>
          <p:cNvSpPr txBox="1"/>
          <p:nvPr/>
        </p:nvSpPr>
        <p:spPr>
          <a:xfrm>
            <a:off x="2265620" y="0"/>
            <a:ext cx="992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604020202020204" pitchFamily="34" charset="0"/>
                <a:ea typeface="MingLiU_HKSCS" panose="02020500000000000000" pitchFamily="18" charset="-120"/>
                <a:cs typeface="Arial Black" panose="020B0604020202020204" pitchFamily="34" charset="0"/>
              </a:rPr>
              <a:t>Playground of Models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D6953812-3AB5-C347-8A3B-7E96001EB5F2}"/>
              </a:ext>
            </a:extLst>
          </p:cNvPr>
          <p:cNvSpPr/>
          <p:nvPr/>
        </p:nvSpPr>
        <p:spPr>
          <a:xfrm>
            <a:off x="5351364" y="4949828"/>
            <a:ext cx="685165" cy="1260917"/>
          </a:xfrm>
          <a:custGeom>
            <a:avLst/>
            <a:gdLst>
              <a:gd name="connsiteX0" fmla="*/ 199370 w 662078"/>
              <a:gd name="connsiteY0" fmla="*/ 1217364 h 1218430"/>
              <a:gd name="connsiteX1" fmla="*/ 210387 w 662078"/>
              <a:gd name="connsiteY1" fmla="*/ 1189822 h 1218430"/>
              <a:gd name="connsiteX2" fmla="*/ 221403 w 662078"/>
              <a:gd name="connsiteY2" fmla="*/ 1173296 h 1218430"/>
              <a:gd name="connsiteX3" fmla="*/ 232420 w 662078"/>
              <a:gd name="connsiteY3" fmla="*/ 1140246 h 1218430"/>
              <a:gd name="connsiteX4" fmla="*/ 248946 w 662078"/>
              <a:gd name="connsiteY4" fmla="*/ 1090670 h 1218430"/>
              <a:gd name="connsiteX5" fmla="*/ 265471 w 662078"/>
              <a:gd name="connsiteY5" fmla="*/ 1041094 h 1218430"/>
              <a:gd name="connsiteX6" fmla="*/ 270979 w 662078"/>
              <a:gd name="connsiteY6" fmla="*/ 1024569 h 1218430"/>
              <a:gd name="connsiteX7" fmla="*/ 287505 w 662078"/>
              <a:gd name="connsiteY7" fmla="*/ 991518 h 1218430"/>
              <a:gd name="connsiteX8" fmla="*/ 298521 w 662078"/>
              <a:gd name="connsiteY8" fmla="*/ 974993 h 1218430"/>
              <a:gd name="connsiteX9" fmla="*/ 309538 w 662078"/>
              <a:gd name="connsiteY9" fmla="*/ 941942 h 1218430"/>
              <a:gd name="connsiteX10" fmla="*/ 331572 w 662078"/>
              <a:gd name="connsiteY10" fmla="*/ 892366 h 1218430"/>
              <a:gd name="connsiteX11" fmla="*/ 337081 w 662078"/>
              <a:gd name="connsiteY11" fmla="*/ 875841 h 1218430"/>
              <a:gd name="connsiteX12" fmla="*/ 353606 w 662078"/>
              <a:gd name="connsiteY12" fmla="*/ 842790 h 1218430"/>
              <a:gd name="connsiteX13" fmla="*/ 370131 w 662078"/>
              <a:gd name="connsiteY13" fmla="*/ 853807 h 1218430"/>
              <a:gd name="connsiteX14" fmla="*/ 375640 w 662078"/>
              <a:gd name="connsiteY14" fmla="*/ 875841 h 1218430"/>
              <a:gd name="connsiteX15" fmla="*/ 386656 w 662078"/>
              <a:gd name="connsiteY15" fmla="*/ 908892 h 1218430"/>
              <a:gd name="connsiteX16" fmla="*/ 392165 w 662078"/>
              <a:gd name="connsiteY16" fmla="*/ 925417 h 1218430"/>
              <a:gd name="connsiteX17" fmla="*/ 414199 w 662078"/>
              <a:gd name="connsiteY17" fmla="*/ 958467 h 1218430"/>
              <a:gd name="connsiteX18" fmla="*/ 441741 w 662078"/>
              <a:gd name="connsiteY18" fmla="*/ 1008043 h 1218430"/>
              <a:gd name="connsiteX19" fmla="*/ 458266 w 662078"/>
              <a:gd name="connsiteY19" fmla="*/ 1019060 h 1218430"/>
              <a:gd name="connsiteX20" fmla="*/ 480300 w 662078"/>
              <a:gd name="connsiteY20" fmla="*/ 1052111 h 1218430"/>
              <a:gd name="connsiteX21" fmla="*/ 513350 w 662078"/>
              <a:gd name="connsiteY21" fmla="*/ 1074145 h 1218430"/>
              <a:gd name="connsiteX22" fmla="*/ 535384 w 662078"/>
              <a:gd name="connsiteY22" fmla="*/ 1096178 h 1218430"/>
              <a:gd name="connsiteX23" fmla="*/ 557418 w 662078"/>
              <a:gd name="connsiteY23" fmla="*/ 1118212 h 1218430"/>
              <a:gd name="connsiteX24" fmla="*/ 584960 w 662078"/>
              <a:gd name="connsiteY24" fmla="*/ 1145754 h 1218430"/>
              <a:gd name="connsiteX25" fmla="*/ 612502 w 662078"/>
              <a:gd name="connsiteY25" fmla="*/ 1173296 h 1218430"/>
              <a:gd name="connsiteX26" fmla="*/ 618011 w 662078"/>
              <a:gd name="connsiteY26" fmla="*/ 1189822 h 1218430"/>
              <a:gd name="connsiteX27" fmla="*/ 634536 w 662078"/>
              <a:gd name="connsiteY27" fmla="*/ 1200839 h 1218430"/>
              <a:gd name="connsiteX28" fmla="*/ 645553 w 662078"/>
              <a:gd name="connsiteY28" fmla="*/ 1217364 h 1218430"/>
              <a:gd name="connsiteX29" fmla="*/ 629028 w 662078"/>
              <a:gd name="connsiteY29" fmla="*/ 1206347 h 1218430"/>
              <a:gd name="connsiteX30" fmla="*/ 606994 w 662078"/>
              <a:gd name="connsiteY30" fmla="*/ 1173296 h 1218430"/>
              <a:gd name="connsiteX31" fmla="*/ 595977 w 662078"/>
              <a:gd name="connsiteY31" fmla="*/ 1156771 h 1218430"/>
              <a:gd name="connsiteX32" fmla="*/ 562926 w 662078"/>
              <a:gd name="connsiteY32" fmla="*/ 1129229 h 1218430"/>
              <a:gd name="connsiteX33" fmla="*/ 551909 w 662078"/>
              <a:gd name="connsiteY33" fmla="*/ 1112704 h 1218430"/>
              <a:gd name="connsiteX34" fmla="*/ 518859 w 662078"/>
              <a:gd name="connsiteY34" fmla="*/ 1085161 h 1218430"/>
              <a:gd name="connsiteX35" fmla="*/ 480300 w 662078"/>
              <a:gd name="connsiteY35" fmla="*/ 1035586 h 1218430"/>
              <a:gd name="connsiteX36" fmla="*/ 469283 w 662078"/>
              <a:gd name="connsiteY36" fmla="*/ 1019060 h 1218430"/>
              <a:gd name="connsiteX37" fmla="*/ 436232 w 662078"/>
              <a:gd name="connsiteY37" fmla="*/ 986010 h 1218430"/>
              <a:gd name="connsiteX38" fmla="*/ 419707 w 662078"/>
              <a:gd name="connsiteY38" fmla="*/ 969484 h 1218430"/>
              <a:gd name="connsiteX39" fmla="*/ 397673 w 662078"/>
              <a:gd name="connsiteY39" fmla="*/ 936434 h 1218430"/>
              <a:gd name="connsiteX40" fmla="*/ 364623 w 662078"/>
              <a:gd name="connsiteY40" fmla="*/ 881349 h 1218430"/>
              <a:gd name="connsiteX41" fmla="*/ 353606 w 662078"/>
              <a:gd name="connsiteY41" fmla="*/ 864824 h 1218430"/>
              <a:gd name="connsiteX42" fmla="*/ 342589 w 662078"/>
              <a:gd name="connsiteY42" fmla="*/ 848299 h 1218430"/>
              <a:gd name="connsiteX43" fmla="*/ 337081 w 662078"/>
              <a:gd name="connsiteY43" fmla="*/ 727113 h 1218430"/>
              <a:gd name="connsiteX44" fmla="*/ 331572 w 662078"/>
              <a:gd name="connsiteY44" fmla="*/ 688554 h 1218430"/>
              <a:gd name="connsiteX45" fmla="*/ 320555 w 662078"/>
              <a:gd name="connsiteY45" fmla="*/ 572877 h 1218430"/>
              <a:gd name="connsiteX46" fmla="*/ 326064 w 662078"/>
              <a:gd name="connsiteY46" fmla="*/ 539826 h 1218430"/>
              <a:gd name="connsiteX47" fmla="*/ 331572 w 662078"/>
              <a:gd name="connsiteY47" fmla="*/ 517793 h 1218430"/>
              <a:gd name="connsiteX48" fmla="*/ 337081 w 662078"/>
              <a:gd name="connsiteY48" fmla="*/ 468217 h 1218430"/>
              <a:gd name="connsiteX49" fmla="*/ 331572 w 662078"/>
              <a:gd name="connsiteY49" fmla="*/ 275422 h 1218430"/>
              <a:gd name="connsiteX50" fmla="*/ 309538 w 662078"/>
              <a:gd name="connsiteY50" fmla="*/ 258896 h 1218430"/>
              <a:gd name="connsiteX51" fmla="*/ 276488 w 662078"/>
              <a:gd name="connsiteY51" fmla="*/ 280930 h 1218430"/>
              <a:gd name="connsiteX52" fmla="*/ 265471 w 662078"/>
              <a:gd name="connsiteY52" fmla="*/ 297455 h 1218430"/>
              <a:gd name="connsiteX53" fmla="*/ 232420 w 662078"/>
              <a:gd name="connsiteY53" fmla="*/ 319489 h 1218430"/>
              <a:gd name="connsiteX54" fmla="*/ 221403 w 662078"/>
              <a:gd name="connsiteY54" fmla="*/ 336014 h 1218430"/>
              <a:gd name="connsiteX55" fmla="*/ 188353 w 662078"/>
              <a:gd name="connsiteY55" fmla="*/ 358048 h 1218430"/>
              <a:gd name="connsiteX56" fmla="*/ 160811 w 662078"/>
              <a:gd name="connsiteY56" fmla="*/ 385590 h 1218430"/>
              <a:gd name="connsiteX57" fmla="*/ 133268 w 662078"/>
              <a:gd name="connsiteY57" fmla="*/ 413132 h 1218430"/>
              <a:gd name="connsiteX58" fmla="*/ 122252 w 662078"/>
              <a:gd name="connsiteY58" fmla="*/ 429658 h 1218430"/>
              <a:gd name="connsiteX59" fmla="*/ 89201 w 662078"/>
              <a:gd name="connsiteY59" fmla="*/ 451692 h 1218430"/>
              <a:gd name="connsiteX60" fmla="*/ 78184 w 662078"/>
              <a:gd name="connsiteY60" fmla="*/ 468217 h 1218430"/>
              <a:gd name="connsiteX61" fmla="*/ 45134 w 662078"/>
              <a:gd name="connsiteY61" fmla="*/ 490251 h 1218430"/>
              <a:gd name="connsiteX62" fmla="*/ 23100 w 662078"/>
              <a:gd name="connsiteY62" fmla="*/ 523301 h 1218430"/>
              <a:gd name="connsiteX63" fmla="*/ 12083 w 662078"/>
              <a:gd name="connsiteY63" fmla="*/ 539826 h 1218430"/>
              <a:gd name="connsiteX64" fmla="*/ 1066 w 662078"/>
              <a:gd name="connsiteY64" fmla="*/ 556352 h 1218430"/>
              <a:gd name="connsiteX65" fmla="*/ 17591 w 662078"/>
              <a:gd name="connsiteY65" fmla="*/ 539826 h 1218430"/>
              <a:gd name="connsiteX66" fmla="*/ 34117 w 662078"/>
              <a:gd name="connsiteY66" fmla="*/ 523301 h 1218430"/>
              <a:gd name="connsiteX67" fmla="*/ 56150 w 662078"/>
              <a:gd name="connsiteY67" fmla="*/ 490251 h 1218430"/>
              <a:gd name="connsiteX68" fmla="*/ 67167 w 662078"/>
              <a:gd name="connsiteY68" fmla="*/ 473725 h 1218430"/>
              <a:gd name="connsiteX69" fmla="*/ 100218 w 662078"/>
              <a:gd name="connsiteY69" fmla="*/ 440675 h 1218430"/>
              <a:gd name="connsiteX70" fmla="*/ 127760 w 662078"/>
              <a:gd name="connsiteY70" fmla="*/ 413132 h 1218430"/>
              <a:gd name="connsiteX71" fmla="*/ 171828 w 662078"/>
              <a:gd name="connsiteY71" fmla="*/ 374573 h 1218430"/>
              <a:gd name="connsiteX72" fmla="*/ 188353 w 662078"/>
              <a:gd name="connsiteY72" fmla="*/ 363557 h 1218430"/>
              <a:gd name="connsiteX73" fmla="*/ 204878 w 662078"/>
              <a:gd name="connsiteY73" fmla="*/ 358048 h 1218430"/>
              <a:gd name="connsiteX74" fmla="*/ 237929 w 662078"/>
              <a:gd name="connsiteY74" fmla="*/ 336014 h 1218430"/>
              <a:gd name="connsiteX75" fmla="*/ 254454 w 662078"/>
              <a:gd name="connsiteY75" fmla="*/ 324998 h 1218430"/>
              <a:gd name="connsiteX76" fmla="*/ 270979 w 662078"/>
              <a:gd name="connsiteY76" fmla="*/ 313981 h 1218430"/>
              <a:gd name="connsiteX77" fmla="*/ 276488 w 662078"/>
              <a:gd name="connsiteY77" fmla="*/ 297455 h 1218430"/>
              <a:gd name="connsiteX78" fmla="*/ 287505 w 662078"/>
              <a:gd name="connsiteY78" fmla="*/ 280930 h 1218430"/>
              <a:gd name="connsiteX79" fmla="*/ 359114 w 662078"/>
              <a:gd name="connsiteY79" fmla="*/ 258896 h 1218430"/>
              <a:gd name="connsiteX80" fmla="*/ 392165 w 662078"/>
              <a:gd name="connsiteY80" fmla="*/ 242371 h 1218430"/>
              <a:gd name="connsiteX81" fmla="*/ 430724 w 662078"/>
              <a:gd name="connsiteY81" fmla="*/ 225846 h 1218430"/>
              <a:gd name="connsiteX82" fmla="*/ 447249 w 662078"/>
              <a:gd name="connsiteY82" fmla="*/ 214829 h 1218430"/>
              <a:gd name="connsiteX83" fmla="*/ 463775 w 662078"/>
              <a:gd name="connsiteY83" fmla="*/ 209320 h 1218430"/>
              <a:gd name="connsiteX84" fmla="*/ 513350 w 662078"/>
              <a:gd name="connsiteY84" fmla="*/ 176270 h 1218430"/>
              <a:gd name="connsiteX85" fmla="*/ 546401 w 662078"/>
              <a:gd name="connsiteY85" fmla="*/ 154236 h 1218430"/>
              <a:gd name="connsiteX86" fmla="*/ 562926 w 662078"/>
              <a:gd name="connsiteY86" fmla="*/ 143219 h 1218430"/>
              <a:gd name="connsiteX87" fmla="*/ 584960 w 662078"/>
              <a:gd name="connsiteY87" fmla="*/ 110169 h 1218430"/>
              <a:gd name="connsiteX88" fmla="*/ 595977 w 662078"/>
              <a:gd name="connsiteY88" fmla="*/ 93643 h 1218430"/>
              <a:gd name="connsiteX89" fmla="*/ 612502 w 662078"/>
              <a:gd name="connsiteY89" fmla="*/ 77118 h 1218430"/>
              <a:gd name="connsiteX90" fmla="*/ 618011 w 662078"/>
              <a:gd name="connsiteY90" fmla="*/ 60593 h 1218430"/>
              <a:gd name="connsiteX91" fmla="*/ 634536 w 662078"/>
              <a:gd name="connsiteY91" fmla="*/ 49576 h 1218430"/>
              <a:gd name="connsiteX92" fmla="*/ 662078 w 662078"/>
              <a:gd name="connsiteY92" fmla="*/ 0 h 1218430"/>
              <a:gd name="connsiteX93" fmla="*/ 645553 w 662078"/>
              <a:gd name="connsiteY93" fmla="*/ 16525 h 1218430"/>
              <a:gd name="connsiteX94" fmla="*/ 623519 w 662078"/>
              <a:gd name="connsiteY94" fmla="*/ 49576 h 1218430"/>
              <a:gd name="connsiteX95" fmla="*/ 612502 w 662078"/>
              <a:gd name="connsiteY95" fmla="*/ 66101 h 1218430"/>
              <a:gd name="connsiteX96" fmla="*/ 595977 w 662078"/>
              <a:gd name="connsiteY96" fmla="*/ 77118 h 1218430"/>
              <a:gd name="connsiteX97" fmla="*/ 568435 w 662078"/>
              <a:gd name="connsiteY97" fmla="*/ 126694 h 1218430"/>
              <a:gd name="connsiteX98" fmla="*/ 557418 w 662078"/>
              <a:gd name="connsiteY98" fmla="*/ 143219 h 1218430"/>
              <a:gd name="connsiteX99" fmla="*/ 540893 w 662078"/>
              <a:gd name="connsiteY99" fmla="*/ 154236 h 1218430"/>
              <a:gd name="connsiteX100" fmla="*/ 529876 w 662078"/>
              <a:gd name="connsiteY100" fmla="*/ 170761 h 1218430"/>
              <a:gd name="connsiteX101" fmla="*/ 496825 w 662078"/>
              <a:gd name="connsiteY101" fmla="*/ 192795 h 1218430"/>
              <a:gd name="connsiteX102" fmla="*/ 480300 w 662078"/>
              <a:gd name="connsiteY102" fmla="*/ 203812 h 1218430"/>
              <a:gd name="connsiteX103" fmla="*/ 447249 w 662078"/>
              <a:gd name="connsiteY103" fmla="*/ 225846 h 1218430"/>
              <a:gd name="connsiteX104" fmla="*/ 430724 w 662078"/>
              <a:gd name="connsiteY104" fmla="*/ 236863 h 1218430"/>
              <a:gd name="connsiteX105" fmla="*/ 397673 w 662078"/>
              <a:gd name="connsiteY105" fmla="*/ 247879 h 1218430"/>
              <a:gd name="connsiteX106" fmla="*/ 381148 w 662078"/>
              <a:gd name="connsiteY106" fmla="*/ 253388 h 1218430"/>
              <a:gd name="connsiteX107" fmla="*/ 353606 w 662078"/>
              <a:gd name="connsiteY107" fmla="*/ 258896 h 1218430"/>
              <a:gd name="connsiteX108" fmla="*/ 337081 w 662078"/>
              <a:gd name="connsiteY108" fmla="*/ 264405 h 1218430"/>
              <a:gd name="connsiteX109" fmla="*/ 309538 w 662078"/>
              <a:gd name="connsiteY109" fmla="*/ 275422 h 12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662078" h="1218430">
                <a:moveTo>
                  <a:pt x="199370" y="1217364"/>
                </a:moveTo>
                <a:cubicBezTo>
                  <a:pt x="203042" y="1208183"/>
                  <a:pt x="205965" y="1198666"/>
                  <a:pt x="210387" y="1189822"/>
                </a:cubicBezTo>
                <a:cubicBezTo>
                  <a:pt x="213348" y="1183901"/>
                  <a:pt x="218714" y="1179346"/>
                  <a:pt x="221403" y="1173296"/>
                </a:cubicBezTo>
                <a:cubicBezTo>
                  <a:pt x="226119" y="1162684"/>
                  <a:pt x="228748" y="1151263"/>
                  <a:pt x="232420" y="1140246"/>
                </a:cubicBezTo>
                <a:lnTo>
                  <a:pt x="248946" y="1090670"/>
                </a:lnTo>
                <a:lnTo>
                  <a:pt x="265471" y="1041094"/>
                </a:lnTo>
                <a:cubicBezTo>
                  <a:pt x="267307" y="1035586"/>
                  <a:pt x="267758" y="1029400"/>
                  <a:pt x="270979" y="1024569"/>
                </a:cubicBezTo>
                <a:cubicBezTo>
                  <a:pt x="302550" y="977211"/>
                  <a:pt x="264701" y="1037127"/>
                  <a:pt x="287505" y="991518"/>
                </a:cubicBezTo>
                <a:cubicBezTo>
                  <a:pt x="290466" y="985597"/>
                  <a:pt x="295832" y="981043"/>
                  <a:pt x="298521" y="974993"/>
                </a:cubicBezTo>
                <a:cubicBezTo>
                  <a:pt x="303237" y="964381"/>
                  <a:pt x="303096" y="951604"/>
                  <a:pt x="309538" y="941942"/>
                </a:cubicBezTo>
                <a:cubicBezTo>
                  <a:pt x="326997" y="915754"/>
                  <a:pt x="318460" y="931699"/>
                  <a:pt x="331572" y="892366"/>
                </a:cubicBezTo>
                <a:cubicBezTo>
                  <a:pt x="333408" y="886858"/>
                  <a:pt x="333860" y="880672"/>
                  <a:pt x="337081" y="875841"/>
                </a:cubicBezTo>
                <a:cubicBezTo>
                  <a:pt x="351318" y="854484"/>
                  <a:pt x="346003" y="865596"/>
                  <a:pt x="353606" y="842790"/>
                </a:cubicBezTo>
                <a:cubicBezTo>
                  <a:pt x="359114" y="846462"/>
                  <a:pt x="366459" y="848299"/>
                  <a:pt x="370131" y="853807"/>
                </a:cubicBezTo>
                <a:cubicBezTo>
                  <a:pt x="374330" y="860106"/>
                  <a:pt x="373465" y="868590"/>
                  <a:pt x="375640" y="875841"/>
                </a:cubicBezTo>
                <a:cubicBezTo>
                  <a:pt x="378977" y="886964"/>
                  <a:pt x="382984" y="897875"/>
                  <a:pt x="386656" y="908892"/>
                </a:cubicBezTo>
                <a:cubicBezTo>
                  <a:pt x="388492" y="914400"/>
                  <a:pt x="388944" y="920586"/>
                  <a:pt x="392165" y="925417"/>
                </a:cubicBezTo>
                <a:lnTo>
                  <a:pt x="414199" y="958467"/>
                </a:lnTo>
                <a:cubicBezTo>
                  <a:pt x="419939" y="975689"/>
                  <a:pt x="425504" y="997218"/>
                  <a:pt x="441741" y="1008043"/>
                </a:cubicBezTo>
                <a:lnTo>
                  <a:pt x="458266" y="1019060"/>
                </a:lnTo>
                <a:cubicBezTo>
                  <a:pt x="465611" y="1030077"/>
                  <a:pt x="469283" y="1044766"/>
                  <a:pt x="480300" y="1052111"/>
                </a:cubicBezTo>
                <a:lnTo>
                  <a:pt x="513350" y="1074145"/>
                </a:lnTo>
                <a:cubicBezTo>
                  <a:pt x="528041" y="1118214"/>
                  <a:pt x="506005" y="1066799"/>
                  <a:pt x="535384" y="1096178"/>
                </a:cubicBezTo>
                <a:cubicBezTo>
                  <a:pt x="564762" y="1125556"/>
                  <a:pt x="513353" y="1103525"/>
                  <a:pt x="557418" y="1118212"/>
                </a:cubicBezTo>
                <a:cubicBezTo>
                  <a:pt x="586797" y="1162279"/>
                  <a:pt x="548237" y="1109031"/>
                  <a:pt x="584960" y="1145754"/>
                </a:cubicBezTo>
                <a:cubicBezTo>
                  <a:pt x="621683" y="1182477"/>
                  <a:pt x="568435" y="1143917"/>
                  <a:pt x="612502" y="1173296"/>
                </a:cubicBezTo>
                <a:cubicBezTo>
                  <a:pt x="614338" y="1178805"/>
                  <a:pt x="614384" y="1185288"/>
                  <a:pt x="618011" y="1189822"/>
                </a:cubicBezTo>
                <a:cubicBezTo>
                  <a:pt x="622147" y="1194992"/>
                  <a:pt x="629855" y="1196158"/>
                  <a:pt x="634536" y="1200839"/>
                </a:cubicBezTo>
                <a:cubicBezTo>
                  <a:pt x="639217" y="1205520"/>
                  <a:pt x="650234" y="1212683"/>
                  <a:pt x="645553" y="1217364"/>
                </a:cubicBezTo>
                <a:cubicBezTo>
                  <a:pt x="640872" y="1222045"/>
                  <a:pt x="634536" y="1210019"/>
                  <a:pt x="629028" y="1206347"/>
                </a:cubicBezTo>
                <a:lnTo>
                  <a:pt x="606994" y="1173296"/>
                </a:lnTo>
                <a:cubicBezTo>
                  <a:pt x="603322" y="1167788"/>
                  <a:pt x="601485" y="1160443"/>
                  <a:pt x="595977" y="1156771"/>
                </a:cubicBezTo>
                <a:cubicBezTo>
                  <a:pt x="579730" y="1145939"/>
                  <a:pt x="576179" y="1145132"/>
                  <a:pt x="562926" y="1129229"/>
                </a:cubicBezTo>
                <a:cubicBezTo>
                  <a:pt x="558688" y="1124143"/>
                  <a:pt x="556147" y="1117790"/>
                  <a:pt x="551909" y="1112704"/>
                </a:cubicBezTo>
                <a:cubicBezTo>
                  <a:pt x="538654" y="1096797"/>
                  <a:pt x="535109" y="1095995"/>
                  <a:pt x="518859" y="1085161"/>
                </a:cubicBezTo>
                <a:cubicBezTo>
                  <a:pt x="463160" y="1001615"/>
                  <a:pt x="523452" y="1087369"/>
                  <a:pt x="480300" y="1035586"/>
                </a:cubicBezTo>
                <a:cubicBezTo>
                  <a:pt x="476062" y="1030500"/>
                  <a:pt x="473681" y="1024008"/>
                  <a:pt x="469283" y="1019060"/>
                </a:cubicBezTo>
                <a:cubicBezTo>
                  <a:pt x="458932" y="1007415"/>
                  <a:pt x="447249" y="997027"/>
                  <a:pt x="436232" y="986010"/>
                </a:cubicBezTo>
                <a:cubicBezTo>
                  <a:pt x="430723" y="980501"/>
                  <a:pt x="424028" y="975966"/>
                  <a:pt x="419707" y="969484"/>
                </a:cubicBezTo>
                <a:cubicBezTo>
                  <a:pt x="412362" y="958467"/>
                  <a:pt x="403594" y="948277"/>
                  <a:pt x="397673" y="936434"/>
                </a:cubicBezTo>
                <a:cubicBezTo>
                  <a:pt x="380736" y="902560"/>
                  <a:pt x="391209" y="921229"/>
                  <a:pt x="364623" y="881349"/>
                </a:cubicBezTo>
                <a:lnTo>
                  <a:pt x="353606" y="864824"/>
                </a:lnTo>
                <a:lnTo>
                  <a:pt x="342589" y="848299"/>
                </a:lnTo>
                <a:cubicBezTo>
                  <a:pt x="340753" y="807904"/>
                  <a:pt x="339863" y="767454"/>
                  <a:pt x="337081" y="727113"/>
                </a:cubicBezTo>
                <a:cubicBezTo>
                  <a:pt x="336188" y="714160"/>
                  <a:pt x="332955" y="701464"/>
                  <a:pt x="331572" y="688554"/>
                </a:cubicBezTo>
                <a:cubicBezTo>
                  <a:pt x="327445" y="650041"/>
                  <a:pt x="320555" y="572877"/>
                  <a:pt x="320555" y="572877"/>
                </a:cubicBezTo>
                <a:cubicBezTo>
                  <a:pt x="322391" y="561860"/>
                  <a:pt x="323874" y="550778"/>
                  <a:pt x="326064" y="539826"/>
                </a:cubicBezTo>
                <a:cubicBezTo>
                  <a:pt x="327549" y="532403"/>
                  <a:pt x="330421" y="525275"/>
                  <a:pt x="331572" y="517793"/>
                </a:cubicBezTo>
                <a:cubicBezTo>
                  <a:pt x="334100" y="501359"/>
                  <a:pt x="335245" y="484742"/>
                  <a:pt x="337081" y="468217"/>
                </a:cubicBezTo>
                <a:cubicBezTo>
                  <a:pt x="335245" y="403952"/>
                  <a:pt x="334865" y="339629"/>
                  <a:pt x="331572" y="275422"/>
                </a:cubicBezTo>
                <a:cubicBezTo>
                  <a:pt x="330061" y="245953"/>
                  <a:pt x="329101" y="252376"/>
                  <a:pt x="309538" y="258896"/>
                </a:cubicBezTo>
                <a:cubicBezTo>
                  <a:pt x="298521" y="266241"/>
                  <a:pt x="283833" y="269913"/>
                  <a:pt x="276488" y="280930"/>
                </a:cubicBezTo>
                <a:cubicBezTo>
                  <a:pt x="272816" y="286438"/>
                  <a:pt x="270453" y="293096"/>
                  <a:pt x="265471" y="297455"/>
                </a:cubicBezTo>
                <a:cubicBezTo>
                  <a:pt x="255506" y="306174"/>
                  <a:pt x="232420" y="319489"/>
                  <a:pt x="232420" y="319489"/>
                </a:cubicBezTo>
                <a:cubicBezTo>
                  <a:pt x="228748" y="324997"/>
                  <a:pt x="226385" y="331655"/>
                  <a:pt x="221403" y="336014"/>
                </a:cubicBezTo>
                <a:cubicBezTo>
                  <a:pt x="211439" y="344733"/>
                  <a:pt x="188353" y="358048"/>
                  <a:pt x="188353" y="358048"/>
                </a:cubicBezTo>
                <a:cubicBezTo>
                  <a:pt x="158972" y="402119"/>
                  <a:pt x="197536" y="348863"/>
                  <a:pt x="160811" y="385590"/>
                </a:cubicBezTo>
                <a:cubicBezTo>
                  <a:pt x="124095" y="422307"/>
                  <a:pt x="177329" y="383762"/>
                  <a:pt x="133268" y="413132"/>
                </a:cubicBezTo>
                <a:cubicBezTo>
                  <a:pt x="129596" y="418641"/>
                  <a:pt x="127234" y="425298"/>
                  <a:pt x="122252" y="429658"/>
                </a:cubicBezTo>
                <a:cubicBezTo>
                  <a:pt x="112287" y="438377"/>
                  <a:pt x="89201" y="451692"/>
                  <a:pt x="89201" y="451692"/>
                </a:cubicBezTo>
                <a:cubicBezTo>
                  <a:pt x="85529" y="457200"/>
                  <a:pt x="83166" y="463858"/>
                  <a:pt x="78184" y="468217"/>
                </a:cubicBezTo>
                <a:cubicBezTo>
                  <a:pt x="68220" y="476936"/>
                  <a:pt x="45134" y="490251"/>
                  <a:pt x="45134" y="490251"/>
                </a:cubicBezTo>
                <a:lnTo>
                  <a:pt x="23100" y="523301"/>
                </a:lnTo>
                <a:lnTo>
                  <a:pt x="12083" y="539826"/>
                </a:lnTo>
                <a:cubicBezTo>
                  <a:pt x="8411" y="545335"/>
                  <a:pt x="-3615" y="561034"/>
                  <a:pt x="1066" y="556352"/>
                </a:cubicBezTo>
                <a:lnTo>
                  <a:pt x="17591" y="539826"/>
                </a:lnTo>
                <a:cubicBezTo>
                  <a:pt x="23100" y="534317"/>
                  <a:pt x="29796" y="529783"/>
                  <a:pt x="34117" y="523301"/>
                </a:cubicBezTo>
                <a:lnTo>
                  <a:pt x="56150" y="490251"/>
                </a:lnTo>
                <a:cubicBezTo>
                  <a:pt x="59822" y="484742"/>
                  <a:pt x="62486" y="478406"/>
                  <a:pt x="67167" y="473725"/>
                </a:cubicBezTo>
                <a:cubicBezTo>
                  <a:pt x="78184" y="462708"/>
                  <a:pt x="91576" y="453639"/>
                  <a:pt x="100218" y="440675"/>
                </a:cubicBezTo>
                <a:cubicBezTo>
                  <a:pt x="114907" y="418641"/>
                  <a:pt x="105726" y="427821"/>
                  <a:pt x="127760" y="413132"/>
                </a:cubicBezTo>
                <a:cubicBezTo>
                  <a:pt x="146122" y="385591"/>
                  <a:pt x="133269" y="400278"/>
                  <a:pt x="171828" y="374573"/>
                </a:cubicBezTo>
                <a:cubicBezTo>
                  <a:pt x="177336" y="370901"/>
                  <a:pt x="182073" y="365651"/>
                  <a:pt x="188353" y="363557"/>
                </a:cubicBezTo>
                <a:cubicBezTo>
                  <a:pt x="193861" y="361721"/>
                  <a:pt x="199802" y="360868"/>
                  <a:pt x="204878" y="358048"/>
                </a:cubicBezTo>
                <a:cubicBezTo>
                  <a:pt x="216452" y="351618"/>
                  <a:pt x="226912" y="343359"/>
                  <a:pt x="237929" y="336014"/>
                </a:cubicBezTo>
                <a:lnTo>
                  <a:pt x="254454" y="324998"/>
                </a:lnTo>
                <a:lnTo>
                  <a:pt x="270979" y="313981"/>
                </a:lnTo>
                <a:cubicBezTo>
                  <a:pt x="272815" y="308472"/>
                  <a:pt x="273891" y="302649"/>
                  <a:pt x="276488" y="297455"/>
                </a:cubicBezTo>
                <a:cubicBezTo>
                  <a:pt x="279449" y="291534"/>
                  <a:pt x="282824" y="285611"/>
                  <a:pt x="287505" y="280930"/>
                </a:cubicBezTo>
                <a:cubicBezTo>
                  <a:pt x="305916" y="262519"/>
                  <a:pt x="335755" y="262233"/>
                  <a:pt x="359114" y="258896"/>
                </a:cubicBezTo>
                <a:cubicBezTo>
                  <a:pt x="389413" y="248798"/>
                  <a:pt x="362267" y="259456"/>
                  <a:pt x="392165" y="242371"/>
                </a:cubicBezTo>
                <a:cubicBezTo>
                  <a:pt x="411224" y="231480"/>
                  <a:pt x="412184" y="232026"/>
                  <a:pt x="430724" y="225846"/>
                </a:cubicBezTo>
                <a:cubicBezTo>
                  <a:pt x="436232" y="222174"/>
                  <a:pt x="441328" y="217790"/>
                  <a:pt x="447249" y="214829"/>
                </a:cubicBezTo>
                <a:cubicBezTo>
                  <a:pt x="452443" y="212232"/>
                  <a:pt x="458699" y="212140"/>
                  <a:pt x="463775" y="209320"/>
                </a:cubicBezTo>
                <a:cubicBezTo>
                  <a:pt x="463788" y="209313"/>
                  <a:pt x="505081" y="181783"/>
                  <a:pt x="513350" y="176270"/>
                </a:cubicBezTo>
                <a:lnTo>
                  <a:pt x="546401" y="154236"/>
                </a:lnTo>
                <a:lnTo>
                  <a:pt x="562926" y="143219"/>
                </a:lnTo>
                <a:lnTo>
                  <a:pt x="584960" y="110169"/>
                </a:lnTo>
                <a:cubicBezTo>
                  <a:pt x="588632" y="104660"/>
                  <a:pt x="591296" y="98324"/>
                  <a:pt x="595977" y="93643"/>
                </a:cubicBezTo>
                <a:lnTo>
                  <a:pt x="612502" y="77118"/>
                </a:lnTo>
                <a:cubicBezTo>
                  <a:pt x="614338" y="71610"/>
                  <a:pt x="614384" y="65127"/>
                  <a:pt x="618011" y="60593"/>
                </a:cubicBezTo>
                <a:cubicBezTo>
                  <a:pt x="622147" y="55423"/>
                  <a:pt x="631027" y="55190"/>
                  <a:pt x="634536" y="49576"/>
                </a:cubicBezTo>
                <a:cubicBezTo>
                  <a:pt x="679468" y="-22317"/>
                  <a:pt x="616243" y="45835"/>
                  <a:pt x="662078" y="0"/>
                </a:cubicBezTo>
                <a:cubicBezTo>
                  <a:pt x="662078" y="0"/>
                  <a:pt x="650336" y="10376"/>
                  <a:pt x="645553" y="16525"/>
                </a:cubicBezTo>
                <a:cubicBezTo>
                  <a:pt x="637424" y="26977"/>
                  <a:pt x="630864" y="38559"/>
                  <a:pt x="623519" y="49576"/>
                </a:cubicBezTo>
                <a:cubicBezTo>
                  <a:pt x="619847" y="55084"/>
                  <a:pt x="618010" y="62429"/>
                  <a:pt x="612502" y="66101"/>
                </a:cubicBezTo>
                <a:lnTo>
                  <a:pt x="595977" y="77118"/>
                </a:lnTo>
                <a:cubicBezTo>
                  <a:pt x="586281" y="106203"/>
                  <a:pt x="593688" y="88814"/>
                  <a:pt x="568435" y="126694"/>
                </a:cubicBezTo>
                <a:cubicBezTo>
                  <a:pt x="564763" y="132202"/>
                  <a:pt x="562926" y="139547"/>
                  <a:pt x="557418" y="143219"/>
                </a:cubicBezTo>
                <a:lnTo>
                  <a:pt x="540893" y="154236"/>
                </a:lnTo>
                <a:cubicBezTo>
                  <a:pt x="537221" y="159744"/>
                  <a:pt x="534858" y="166402"/>
                  <a:pt x="529876" y="170761"/>
                </a:cubicBezTo>
                <a:cubicBezTo>
                  <a:pt x="519911" y="179480"/>
                  <a:pt x="507842" y="185450"/>
                  <a:pt x="496825" y="192795"/>
                </a:cubicBezTo>
                <a:lnTo>
                  <a:pt x="480300" y="203812"/>
                </a:lnTo>
                <a:lnTo>
                  <a:pt x="447249" y="225846"/>
                </a:lnTo>
                <a:cubicBezTo>
                  <a:pt x="441741" y="229518"/>
                  <a:pt x="437005" y="234770"/>
                  <a:pt x="430724" y="236863"/>
                </a:cubicBezTo>
                <a:lnTo>
                  <a:pt x="397673" y="247879"/>
                </a:lnTo>
                <a:cubicBezTo>
                  <a:pt x="392165" y="249715"/>
                  <a:pt x="386842" y="252249"/>
                  <a:pt x="381148" y="253388"/>
                </a:cubicBezTo>
                <a:cubicBezTo>
                  <a:pt x="371967" y="255224"/>
                  <a:pt x="362689" y="256625"/>
                  <a:pt x="353606" y="258896"/>
                </a:cubicBezTo>
                <a:cubicBezTo>
                  <a:pt x="347973" y="260304"/>
                  <a:pt x="342418" y="262118"/>
                  <a:pt x="337081" y="264405"/>
                </a:cubicBezTo>
                <a:cubicBezTo>
                  <a:pt x="309460" y="276243"/>
                  <a:pt x="324141" y="275422"/>
                  <a:pt x="309538" y="275422"/>
                </a:cubicBezTo>
              </a:path>
            </a:pathLst>
          </a:custGeom>
          <a:noFill/>
          <a:ln w="889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986168-8C52-2B42-91F7-8A1D11156D54}"/>
              </a:ext>
            </a:extLst>
          </p:cNvPr>
          <p:cNvGrpSpPr/>
          <p:nvPr/>
        </p:nvGrpSpPr>
        <p:grpSpPr>
          <a:xfrm>
            <a:off x="917638" y="4912041"/>
            <a:ext cx="1856448" cy="1276350"/>
            <a:chOff x="5407952" y="2782549"/>
            <a:chExt cx="1856448" cy="12763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277B3F-8C19-754A-82BB-5034802CF552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BBF759-AA31-9B48-B529-48DF7B412349}"/>
                </a:ext>
              </a:extLst>
            </p:cNvPr>
            <p:cNvSpPr txBox="1"/>
            <p:nvPr/>
          </p:nvSpPr>
          <p:spPr>
            <a:xfrm>
              <a:off x="5521397" y="3013044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Logistic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Regression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8F9AA3-540A-4242-A47D-25DA22622EA2}"/>
              </a:ext>
            </a:extLst>
          </p:cNvPr>
          <p:cNvGrpSpPr/>
          <p:nvPr/>
        </p:nvGrpSpPr>
        <p:grpSpPr>
          <a:xfrm>
            <a:off x="7540246" y="4972825"/>
            <a:ext cx="1856448" cy="1276350"/>
            <a:chOff x="5407952" y="2782549"/>
            <a:chExt cx="1856448" cy="12763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0DA633-BDE1-DB45-876A-3761A9F2C408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77AA99-D440-934F-80CD-5C6AD7C6A9EA}"/>
                </a:ext>
              </a:extLst>
            </p:cNvPr>
            <p:cNvSpPr txBox="1"/>
            <p:nvPr/>
          </p:nvSpPr>
          <p:spPr>
            <a:xfrm>
              <a:off x="5520456" y="315342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k-NN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C246F6-8A00-B24C-B127-9BA9B484F3A8}"/>
              </a:ext>
            </a:extLst>
          </p:cNvPr>
          <p:cNvGrpSpPr/>
          <p:nvPr/>
        </p:nvGrpSpPr>
        <p:grpSpPr>
          <a:xfrm>
            <a:off x="6021208" y="4683494"/>
            <a:ext cx="1048540" cy="1276350"/>
            <a:chOff x="1772524" y="4660260"/>
            <a:chExt cx="1048540" cy="1276350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6D8F475F-AE96-064F-B5A0-C037ACE56667}"/>
                </a:ext>
              </a:extLst>
            </p:cNvPr>
            <p:cNvSpPr/>
            <p:nvPr/>
          </p:nvSpPr>
          <p:spPr>
            <a:xfrm flipH="1">
              <a:off x="1798477" y="4661651"/>
              <a:ext cx="1022587" cy="30210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31814EA7-B4C6-4941-92C3-A0506F6DCAC9}"/>
                </a:ext>
              </a:extLst>
            </p:cNvPr>
            <p:cNvSpPr/>
            <p:nvPr/>
          </p:nvSpPr>
          <p:spPr>
            <a:xfrm>
              <a:off x="1843050" y="5716653"/>
              <a:ext cx="958701" cy="219957"/>
            </a:xfrm>
            <a:prstGeom prst="parallelogram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1FE0AF6-BBA4-F94C-953B-564A23055E3B}"/>
                </a:ext>
              </a:extLst>
            </p:cNvPr>
            <p:cNvSpPr/>
            <p:nvPr/>
          </p:nvSpPr>
          <p:spPr>
            <a:xfrm>
              <a:off x="1783157" y="4660260"/>
              <a:ext cx="920361" cy="12763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018BDF-C409-0746-AE72-87166DF86E72}"/>
                </a:ext>
              </a:extLst>
            </p:cNvPr>
            <p:cNvGrpSpPr/>
            <p:nvPr/>
          </p:nvGrpSpPr>
          <p:grpSpPr>
            <a:xfrm>
              <a:off x="1865200" y="5022662"/>
              <a:ext cx="457200" cy="766275"/>
              <a:chOff x="1614450" y="2334249"/>
              <a:chExt cx="457200" cy="766275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CA1F75-5F50-D940-97BB-5616FD50FBE8}"/>
                  </a:ext>
                </a:extLst>
              </p:cNvPr>
              <p:cNvSpPr/>
              <p:nvPr/>
            </p:nvSpPr>
            <p:spPr>
              <a:xfrm>
                <a:off x="1614450" y="2334249"/>
                <a:ext cx="457200" cy="53351"/>
              </a:xfrm>
              <a:custGeom>
                <a:avLst/>
                <a:gdLst>
                  <a:gd name="connsiteX0" fmla="*/ 0 w 457200"/>
                  <a:gd name="connsiteY0" fmla="*/ 38100 h 53351"/>
                  <a:gd name="connsiteX1" fmla="*/ 63500 w 457200"/>
                  <a:gd name="connsiteY1" fmla="*/ 25400 h 53351"/>
                  <a:gd name="connsiteX2" fmla="*/ 152400 w 457200"/>
                  <a:gd name="connsiteY2" fmla="*/ 50800 h 53351"/>
                  <a:gd name="connsiteX3" fmla="*/ 215900 w 457200"/>
                  <a:gd name="connsiteY3" fmla="*/ 38100 h 53351"/>
                  <a:gd name="connsiteX4" fmla="*/ 292100 w 457200"/>
                  <a:gd name="connsiteY4" fmla="*/ 0 h 53351"/>
                  <a:gd name="connsiteX5" fmla="*/ 304800 w 457200"/>
                  <a:gd name="connsiteY5" fmla="*/ 38100 h 53351"/>
                  <a:gd name="connsiteX6" fmla="*/ 444500 w 457200"/>
                  <a:gd name="connsiteY6" fmla="*/ 12700 h 53351"/>
                  <a:gd name="connsiteX7" fmla="*/ 457200 w 457200"/>
                  <a:gd name="connsiteY7" fmla="*/ 25400 h 5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0" h="53351">
                    <a:moveTo>
                      <a:pt x="0" y="38100"/>
                    </a:moveTo>
                    <a:cubicBezTo>
                      <a:pt x="21167" y="33867"/>
                      <a:pt x="41914" y="25400"/>
                      <a:pt x="63500" y="25400"/>
                    </a:cubicBezTo>
                    <a:cubicBezTo>
                      <a:pt x="79447" y="25400"/>
                      <a:pt x="134433" y="44811"/>
                      <a:pt x="152400" y="50800"/>
                    </a:cubicBezTo>
                    <a:cubicBezTo>
                      <a:pt x="201507" y="-22860"/>
                      <a:pt x="149860" y="27093"/>
                      <a:pt x="215900" y="38100"/>
                    </a:cubicBezTo>
                    <a:cubicBezTo>
                      <a:pt x="236932" y="41605"/>
                      <a:pt x="278832" y="8845"/>
                      <a:pt x="292100" y="0"/>
                    </a:cubicBezTo>
                    <a:cubicBezTo>
                      <a:pt x="296333" y="12700"/>
                      <a:pt x="291732" y="35196"/>
                      <a:pt x="304800" y="38100"/>
                    </a:cubicBezTo>
                    <a:cubicBezTo>
                      <a:pt x="509707" y="83635"/>
                      <a:pt x="338711" y="12700"/>
                      <a:pt x="444500" y="12700"/>
                    </a:cubicBezTo>
                    <a:cubicBezTo>
                      <a:pt x="450487" y="12700"/>
                      <a:pt x="452967" y="21167"/>
                      <a:pt x="457200" y="2540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62AA69C-1D5B-E345-936C-A79A225750C7}"/>
                  </a:ext>
                </a:extLst>
              </p:cNvPr>
              <p:cNvSpPr/>
              <p:nvPr/>
            </p:nvSpPr>
            <p:spPr>
              <a:xfrm>
                <a:off x="1663995" y="2535865"/>
                <a:ext cx="393405" cy="47975"/>
              </a:xfrm>
              <a:custGeom>
                <a:avLst/>
                <a:gdLst>
                  <a:gd name="connsiteX0" fmla="*/ 0 w 393405"/>
                  <a:gd name="connsiteY0" fmla="*/ 31898 h 47975"/>
                  <a:gd name="connsiteX1" fmla="*/ 26582 w 393405"/>
                  <a:gd name="connsiteY1" fmla="*/ 42530 h 47975"/>
                  <a:gd name="connsiteX2" fmla="*/ 42531 w 393405"/>
                  <a:gd name="connsiteY2" fmla="*/ 47847 h 47975"/>
                  <a:gd name="connsiteX3" fmla="*/ 58479 w 393405"/>
                  <a:gd name="connsiteY3" fmla="*/ 37214 h 47975"/>
                  <a:gd name="connsiteX4" fmla="*/ 69112 w 393405"/>
                  <a:gd name="connsiteY4" fmla="*/ 21265 h 47975"/>
                  <a:gd name="connsiteX5" fmla="*/ 85061 w 393405"/>
                  <a:gd name="connsiteY5" fmla="*/ 15949 h 47975"/>
                  <a:gd name="connsiteX6" fmla="*/ 186070 w 393405"/>
                  <a:gd name="connsiteY6" fmla="*/ 21265 h 47975"/>
                  <a:gd name="connsiteX7" fmla="*/ 207335 w 393405"/>
                  <a:gd name="connsiteY7" fmla="*/ 26582 h 47975"/>
                  <a:gd name="connsiteX8" fmla="*/ 239233 w 393405"/>
                  <a:gd name="connsiteY8" fmla="*/ 37214 h 47975"/>
                  <a:gd name="connsiteX9" fmla="*/ 297712 w 393405"/>
                  <a:gd name="connsiteY9" fmla="*/ 31898 h 47975"/>
                  <a:gd name="connsiteX10" fmla="*/ 313661 w 393405"/>
                  <a:gd name="connsiteY10" fmla="*/ 26582 h 47975"/>
                  <a:gd name="connsiteX11" fmla="*/ 318977 w 393405"/>
                  <a:gd name="connsiteY11" fmla="*/ 10633 h 47975"/>
                  <a:gd name="connsiteX12" fmla="*/ 334926 w 393405"/>
                  <a:gd name="connsiteY12" fmla="*/ 0 h 47975"/>
                  <a:gd name="connsiteX13" fmla="*/ 388089 w 393405"/>
                  <a:gd name="connsiteY13" fmla="*/ 15949 h 47975"/>
                  <a:gd name="connsiteX14" fmla="*/ 393405 w 393405"/>
                  <a:gd name="connsiteY14" fmla="*/ 15949 h 4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3405" h="47975">
                    <a:moveTo>
                      <a:pt x="0" y="31898"/>
                    </a:moveTo>
                    <a:cubicBezTo>
                      <a:pt x="8861" y="35442"/>
                      <a:pt x="17646" y="39179"/>
                      <a:pt x="26582" y="42530"/>
                    </a:cubicBezTo>
                    <a:cubicBezTo>
                      <a:pt x="31829" y="44498"/>
                      <a:pt x="37003" y="48768"/>
                      <a:pt x="42531" y="47847"/>
                    </a:cubicBezTo>
                    <a:cubicBezTo>
                      <a:pt x="48833" y="46797"/>
                      <a:pt x="53163" y="40758"/>
                      <a:pt x="58479" y="37214"/>
                    </a:cubicBezTo>
                    <a:cubicBezTo>
                      <a:pt x="62023" y="31898"/>
                      <a:pt x="64123" y="25256"/>
                      <a:pt x="69112" y="21265"/>
                    </a:cubicBezTo>
                    <a:cubicBezTo>
                      <a:pt x="73488" y="17764"/>
                      <a:pt x="79457" y="15949"/>
                      <a:pt x="85061" y="15949"/>
                    </a:cubicBezTo>
                    <a:cubicBezTo>
                      <a:pt x="118777" y="15949"/>
                      <a:pt x="152400" y="19493"/>
                      <a:pt x="186070" y="21265"/>
                    </a:cubicBezTo>
                    <a:cubicBezTo>
                      <a:pt x="193158" y="23037"/>
                      <a:pt x="200337" y="24482"/>
                      <a:pt x="207335" y="26582"/>
                    </a:cubicBezTo>
                    <a:cubicBezTo>
                      <a:pt x="218070" y="29803"/>
                      <a:pt x="239233" y="37214"/>
                      <a:pt x="239233" y="37214"/>
                    </a:cubicBezTo>
                    <a:cubicBezTo>
                      <a:pt x="258726" y="35442"/>
                      <a:pt x="278335" y="34666"/>
                      <a:pt x="297712" y="31898"/>
                    </a:cubicBezTo>
                    <a:cubicBezTo>
                      <a:pt x="303260" y="31106"/>
                      <a:pt x="309698" y="30545"/>
                      <a:pt x="313661" y="26582"/>
                    </a:cubicBezTo>
                    <a:cubicBezTo>
                      <a:pt x="317624" y="22619"/>
                      <a:pt x="315476" y="15009"/>
                      <a:pt x="318977" y="10633"/>
                    </a:cubicBezTo>
                    <a:cubicBezTo>
                      <a:pt x="322968" y="5644"/>
                      <a:pt x="329610" y="3544"/>
                      <a:pt x="334926" y="0"/>
                    </a:cubicBezTo>
                    <a:cubicBezTo>
                      <a:pt x="355272" y="6782"/>
                      <a:pt x="368000" y="11931"/>
                      <a:pt x="388089" y="15949"/>
                    </a:cubicBezTo>
                    <a:cubicBezTo>
                      <a:pt x="389827" y="16297"/>
                      <a:pt x="391633" y="15949"/>
                      <a:pt x="393405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8E1814D-EEF0-9E44-9062-B30666C3A2DE}"/>
                  </a:ext>
                </a:extLst>
              </p:cNvPr>
              <p:cNvSpPr/>
              <p:nvPr/>
            </p:nvSpPr>
            <p:spPr>
              <a:xfrm>
                <a:off x="1642730" y="2732567"/>
                <a:ext cx="409354" cy="47847"/>
              </a:xfrm>
              <a:custGeom>
                <a:avLst/>
                <a:gdLst>
                  <a:gd name="connsiteX0" fmla="*/ 0 w 409354"/>
                  <a:gd name="connsiteY0" fmla="*/ 26582 h 47847"/>
                  <a:gd name="connsiteX1" fmla="*/ 101010 w 409354"/>
                  <a:gd name="connsiteY1" fmla="*/ 37214 h 47847"/>
                  <a:gd name="connsiteX2" fmla="*/ 116958 w 409354"/>
                  <a:gd name="connsiteY2" fmla="*/ 47847 h 47847"/>
                  <a:gd name="connsiteX3" fmla="*/ 148856 w 409354"/>
                  <a:gd name="connsiteY3" fmla="*/ 31898 h 47847"/>
                  <a:gd name="connsiteX4" fmla="*/ 180754 w 409354"/>
                  <a:gd name="connsiteY4" fmla="*/ 42531 h 47847"/>
                  <a:gd name="connsiteX5" fmla="*/ 233917 w 409354"/>
                  <a:gd name="connsiteY5" fmla="*/ 31898 h 47847"/>
                  <a:gd name="connsiteX6" fmla="*/ 265814 w 409354"/>
                  <a:gd name="connsiteY6" fmla="*/ 10633 h 47847"/>
                  <a:gd name="connsiteX7" fmla="*/ 281763 w 409354"/>
                  <a:gd name="connsiteY7" fmla="*/ 0 h 47847"/>
                  <a:gd name="connsiteX8" fmla="*/ 329610 w 409354"/>
                  <a:gd name="connsiteY8" fmla="*/ 26582 h 47847"/>
                  <a:gd name="connsiteX9" fmla="*/ 345558 w 409354"/>
                  <a:gd name="connsiteY9" fmla="*/ 37214 h 47847"/>
                  <a:gd name="connsiteX10" fmla="*/ 361507 w 409354"/>
                  <a:gd name="connsiteY10" fmla="*/ 42531 h 47847"/>
                  <a:gd name="connsiteX11" fmla="*/ 409354 w 409354"/>
                  <a:gd name="connsiteY11" fmla="*/ 37214 h 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354" h="47847">
                    <a:moveTo>
                      <a:pt x="0" y="26582"/>
                    </a:moveTo>
                    <a:cubicBezTo>
                      <a:pt x="7788" y="27069"/>
                      <a:pt x="74456" y="23936"/>
                      <a:pt x="101010" y="37214"/>
                    </a:cubicBezTo>
                    <a:cubicBezTo>
                      <a:pt x="106725" y="40071"/>
                      <a:pt x="111642" y="44303"/>
                      <a:pt x="116958" y="47847"/>
                    </a:cubicBezTo>
                    <a:cubicBezTo>
                      <a:pt x="123230" y="43666"/>
                      <a:pt x="139422" y="30850"/>
                      <a:pt x="148856" y="31898"/>
                    </a:cubicBezTo>
                    <a:cubicBezTo>
                      <a:pt x="159995" y="33136"/>
                      <a:pt x="180754" y="42531"/>
                      <a:pt x="180754" y="42531"/>
                    </a:cubicBezTo>
                    <a:cubicBezTo>
                      <a:pt x="189995" y="41211"/>
                      <a:pt x="221071" y="39034"/>
                      <a:pt x="233917" y="31898"/>
                    </a:cubicBezTo>
                    <a:cubicBezTo>
                      <a:pt x="245087" y="25692"/>
                      <a:pt x="255182" y="17721"/>
                      <a:pt x="265814" y="10633"/>
                    </a:cubicBezTo>
                    <a:lnTo>
                      <a:pt x="281763" y="0"/>
                    </a:lnTo>
                    <a:cubicBezTo>
                      <a:pt x="309835" y="9358"/>
                      <a:pt x="293050" y="2209"/>
                      <a:pt x="329610" y="26582"/>
                    </a:cubicBezTo>
                    <a:cubicBezTo>
                      <a:pt x="334926" y="30126"/>
                      <a:pt x="339497" y="35193"/>
                      <a:pt x="345558" y="37214"/>
                    </a:cubicBezTo>
                    <a:lnTo>
                      <a:pt x="361507" y="42531"/>
                    </a:lnTo>
                    <a:cubicBezTo>
                      <a:pt x="391368" y="35065"/>
                      <a:pt x="375465" y="37214"/>
                      <a:pt x="409354" y="37214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496B174-0087-E94B-B5F9-DDA1A0BA1911}"/>
                  </a:ext>
                </a:extLst>
              </p:cNvPr>
              <p:cNvSpPr/>
              <p:nvPr/>
            </p:nvSpPr>
            <p:spPr>
              <a:xfrm>
                <a:off x="1642730" y="3068626"/>
                <a:ext cx="372140" cy="31898"/>
              </a:xfrm>
              <a:custGeom>
                <a:avLst/>
                <a:gdLst>
                  <a:gd name="connsiteX0" fmla="*/ 0 w 372140"/>
                  <a:gd name="connsiteY0" fmla="*/ 15949 h 31898"/>
                  <a:gd name="connsiteX1" fmla="*/ 26582 w 372140"/>
                  <a:gd name="connsiteY1" fmla="*/ 21266 h 31898"/>
                  <a:gd name="connsiteX2" fmla="*/ 42530 w 372140"/>
                  <a:gd name="connsiteY2" fmla="*/ 26582 h 31898"/>
                  <a:gd name="connsiteX3" fmla="*/ 63796 w 372140"/>
                  <a:gd name="connsiteY3" fmla="*/ 31898 h 31898"/>
                  <a:gd name="connsiteX4" fmla="*/ 95693 w 372140"/>
                  <a:gd name="connsiteY4" fmla="*/ 26582 h 31898"/>
                  <a:gd name="connsiteX5" fmla="*/ 111642 w 372140"/>
                  <a:gd name="connsiteY5" fmla="*/ 15949 h 31898"/>
                  <a:gd name="connsiteX6" fmla="*/ 127591 w 372140"/>
                  <a:gd name="connsiteY6" fmla="*/ 26582 h 31898"/>
                  <a:gd name="connsiteX7" fmla="*/ 143540 w 372140"/>
                  <a:gd name="connsiteY7" fmla="*/ 21266 h 31898"/>
                  <a:gd name="connsiteX8" fmla="*/ 159489 w 372140"/>
                  <a:gd name="connsiteY8" fmla="*/ 10633 h 31898"/>
                  <a:gd name="connsiteX9" fmla="*/ 191386 w 372140"/>
                  <a:gd name="connsiteY9" fmla="*/ 0 h 31898"/>
                  <a:gd name="connsiteX10" fmla="*/ 239233 w 372140"/>
                  <a:gd name="connsiteY10" fmla="*/ 15949 h 31898"/>
                  <a:gd name="connsiteX11" fmla="*/ 255182 w 372140"/>
                  <a:gd name="connsiteY11" fmla="*/ 21266 h 31898"/>
                  <a:gd name="connsiteX12" fmla="*/ 372140 w 372140"/>
                  <a:gd name="connsiteY12" fmla="*/ 15949 h 3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2140" h="31898">
                    <a:moveTo>
                      <a:pt x="0" y="15949"/>
                    </a:moveTo>
                    <a:cubicBezTo>
                      <a:pt x="8861" y="17721"/>
                      <a:pt x="17816" y="19074"/>
                      <a:pt x="26582" y="21266"/>
                    </a:cubicBezTo>
                    <a:cubicBezTo>
                      <a:pt x="32018" y="22625"/>
                      <a:pt x="37142" y="25043"/>
                      <a:pt x="42530" y="26582"/>
                    </a:cubicBezTo>
                    <a:cubicBezTo>
                      <a:pt x="49556" y="28589"/>
                      <a:pt x="56707" y="30126"/>
                      <a:pt x="63796" y="31898"/>
                    </a:cubicBezTo>
                    <a:cubicBezTo>
                      <a:pt x="74428" y="30126"/>
                      <a:pt x="85467" y="29991"/>
                      <a:pt x="95693" y="26582"/>
                    </a:cubicBezTo>
                    <a:cubicBezTo>
                      <a:pt x="101755" y="24561"/>
                      <a:pt x="105253" y="15949"/>
                      <a:pt x="111642" y="15949"/>
                    </a:cubicBezTo>
                    <a:cubicBezTo>
                      <a:pt x="118031" y="15949"/>
                      <a:pt x="122275" y="23038"/>
                      <a:pt x="127591" y="26582"/>
                    </a:cubicBezTo>
                    <a:cubicBezTo>
                      <a:pt x="132907" y="24810"/>
                      <a:pt x="138528" y="23772"/>
                      <a:pt x="143540" y="21266"/>
                    </a:cubicBezTo>
                    <a:cubicBezTo>
                      <a:pt x="149255" y="18409"/>
                      <a:pt x="153650" y="13228"/>
                      <a:pt x="159489" y="10633"/>
                    </a:cubicBezTo>
                    <a:cubicBezTo>
                      <a:pt x="169730" y="6081"/>
                      <a:pt x="191386" y="0"/>
                      <a:pt x="191386" y="0"/>
                    </a:cubicBezTo>
                    <a:lnTo>
                      <a:pt x="239233" y="15949"/>
                    </a:lnTo>
                    <a:lnTo>
                      <a:pt x="255182" y="21266"/>
                    </a:lnTo>
                    <a:cubicBezTo>
                      <a:pt x="354403" y="15429"/>
                      <a:pt x="315381" y="15949"/>
                      <a:pt x="372140" y="15949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ABDED75-2285-3645-8C07-772CFB07EEAD}"/>
                  </a:ext>
                </a:extLst>
              </p:cNvPr>
              <p:cNvSpPr/>
              <p:nvPr/>
            </p:nvSpPr>
            <p:spPr>
              <a:xfrm>
                <a:off x="1648047" y="2887340"/>
                <a:ext cx="404037" cy="63986"/>
              </a:xfrm>
              <a:custGeom>
                <a:avLst/>
                <a:gdLst>
                  <a:gd name="connsiteX0" fmla="*/ 0 w 404037"/>
                  <a:gd name="connsiteY0" fmla="*/ 53354 h 63986"/>
                  <a:gd name="connsiteX1" fmla="*/ 31897 w 404037"/>
                  <a:gd name="connsiteY1" fmla="*/ 48038 h 63986"/>
                  <a:gd name="connsiteX2" fmla="*/ 53163 w 404037"/>
                  <a:gd name="connsiteY2" fmla="*/ 42721 h 63986"/>
                  <a:gd name="connsiteX3" fmla="*/ 85060 w 404037"/>
                  <a:gd name="connsiteY3" fmla="*/ 58670 h 63986"/>
                  <a:gd name="connsiteX4" fmla="*/ 101009 w 404037"/>
                  <a:gd name="connsiteY4" fmla="*/ 63986 h 63986"/>
                  <a:gd name="connsiteX5" fmla="*/ 164804 w 404037"/>
                  <a:gd name="connsiteY5" fmla="*/ 58670 h 63986"/>
                  <a:gd name="connsiteX6" fmla="*/ 175437 w 404037"/>
                  <a:gd name="connsiteY6" fmla="*/ 42721 h 63986"/>
                  <a:gd name="connsiteX7" fmla="*/ 207335 w 404037"/>
                  <a:gd name="connsiteY7" fmla="*/ 21456 h 63986"/>
                  <a:gd name="connsiteX8" fmla="*/ 244549 w 404037"/>
                  <a:gd name="connsiteY8" fmla="*/ 37405 h 63986"/>
                  <a:gd name="connsiteX9" fmla="*/ 287079 w 404037"/>
                  <a:gd name="connsiteY9" fmla="*/ 48038 h 63986"/>
                  <a:gd name="connsiteX10" fmla="*/ 334925 w 404037"/>
                  <a:gd name="connsiteY10" fmla="*/ 37405 h 63986"/>
                  <a:gd name="connsiteX11" fmla="*/ 366823 w 404037"/>
                  <a:gd name="connsiteY11" fmla="*/ 16140 h 63986"/>
                  <a:gd name="connsiteX12" fmla="*/ 398721 w 404037"/>
                  <a:gd name="connsiteY12" fmla="*/ 191 h 63986"/>
                  <a:gd name="connsiteX13" fmla="*/ 404037 w 404037"/>
                  <a:gd name="connsiteY13" fmla="*/ 191 h 6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037" h="63986">
                    <a:moveTo>
                      <a:pt x="0" y="53354"/>
                    </a:moveTo>
                    <a:cubicBezTo>
                      <a:pt x="10632" y="51582"/>
                      <a:pt x="21327" y="50152"/>
                      <a:pt x="31897" y="48038"/>
                    </a:cubicBezTo>
                    <a:cubicBezTo>
                      <a:pt x="39062" y="46605"/>
                      <a:pt x="45856" y="42721"/>
                      <a:pt x="53163" y="42721"/>
                    </a:cubicBezTo>
                    <a:cubicBezTo>
                      <a:pt x="66521" y="42721"/>
                      <a:pt x="74312" y="53296"/>
                      <a:pt x="85060" y="58670"/>
                    </a:cubicBezTo>
                    <a:cubicBezTo>
                      <a:pt x="90072" y="61176"/>
                      <a:pt x="95693" y="62214"/>
                      <a:pt x="101009" y="63986"/>
                    </a:cubicBezTo>
                    <a:cubicBezTo>
                      <a:pt x="122274" y="62214"/>
                      <a:pt x="144286" y="64532"/>
                      <a:pt x="164804" y="58670"/>
                    </a:cubicBezTo>
                    <a:cubicBezTo>
                      <a:pt x="170948" y="56915"/>
                      <a:pt x="170628" y="46928"/>
                      <a:pt x="175437" y="42721"/>
                    </a:cubicBezTo>
                    <a:cubicBezTo>
                      <a:pt x="185054" y="34306"/>
                      <a:pt x="207335" y="21456"/>
                      <a:pt x="207335" y="21456"/>
                    </a:cubicBezTo>
                    <a:cubicBezTo>
                      <a:pt x="251590" y="32519"/>
                      <a:pt x="207836" y="19048"/>
                      <a:pt x="244549" y="37405"/>
                    </a:cubicBezTo>
                    <a:cubicBezTo>
                      <a:pt x="255445" y="42853"/>
                      <a:pt x="276972" y="46016"/>
                      <a:pt x="287079" y="48038"/>
                    </a:cubicBezTo>
                    <a:cubicBezTo>
                      <a:pt x="295731" y="46596"/>
                      <a:pt x="323708" y="43637"/>
                      <a:pt x="334925" y="37405"/>
                    </a:cubicBezTo>
                    <a:cubicBezTo>
                      <a:pt x="346096" y="31199"/>
                      <a:pt x="356190" y="23228"/>
                      <a:pt x="366823" y="16140"/>
                    </a:cubicBezTo>
                    <a:cubicBezTo>
                      <a:pt x="382417" y="5744"/>
                      <a:pt x="381111" y="4593"/>
                      <a:pt x="398721" y="191"/>
                    </a:cubicBezTo>
                    <a:cubicBezTo>
                      <a:pt x="400440" y="-239"/>
                      <a:pt x="402265" y="191"/>
                      <a:pt x="404037" y="1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91CBD0A-BFE5-4249-A3A7-3E0E0AD6DE88}"/>
                </a:ext>
              </a:extLst>
            </p:cNvPr>
            <p:cNvSpPr/>
            <p:nvPr/>
          </p:nvSpPr>
          <p:spPr>
            <a:xfrm>
              <a:off x="2453630" y="5470025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297D8AB-3EF8-9B4F-A5ED-4EECFF40C3AE}"/>
                </a:ext>
              </a:extLst>
            </p:cNvPr>
            <p:cNvSpPr/>
            <p:nvPr/>
          </p:nvSpPr>
          <p:spPr>
            <a:xfrm>
              <a:off x="2458946" y="5222850"/>
              <a:ext cx="132907" cy="16650"/>
            </a:xfrm>
            <a:custGeom>
              <a:avLst/>
              <a:gdLst>
                <a:gd name="connsiteX0" fmla="*/ 0 w 132907"/>
                <a:gd name="connsiteY0" fmla="*/ 10743 h 16650"/>
                <a:gd name="connsiteX1" fmla="*/ 26582 w 132907"/>
                <a:gd name="connsiteY1" fmla="*/ 16059 h 16650"/>
                <a:gd name="connsiteX2" fmla="*/ 37214 w 132907"/>
                <a:gd name="connsiteY2" fmla="*/ 111 h 16650"/>
                <a:gd name="connsiteX3" fmla="*/ 69112 w 132907"/>
                <a:gd name="connsiteY3" fmla="*/ 10743 h 16650"/>
                <a:gd name="connsiteX4" fmla="*/ 132907 w 132907"/>
                <a:gd name="connsiteY4" fmla="*/ 5427 h 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07" h="16650">
                  <a:moveTo>
                    <a:pt x="0" y="10743"/>
                  </a:moveTo>
                  <a:cubicBezTo>
                    <a:pt x="8861" y="12515"/>
                    <a:pt x="17894" y="18541"/>
                    <a:pt x="26582" y="16059"/>
                  </a:cubicBezTo>
                  <a:cubicBezTo>
                    <a:pt x="32725" y="14304"/>
                    <a:pt x="30874" y="903"/>
                    <a:pt x="37214" y="111"/>
                  </a:cubicBezTo>
                  <a:cubicBezTo>
                    <a:pt x="48335" y="-1279"/>
                    <a:pt x="69112" y="10743"/>
                    <a:pt x="69112" y="10743"/>
                  </a:cubicBezTo>
                  <a:cubicBezTo>
                    <a:pt x="100191" y="384"/>
                    <a:pt x="79457" y="5427"/>
                    <a:pt x="132907" y="542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1125489-0695-B945-BCED-B425C8246CB7}"/>
                </a:ext>
              </a:extLst>
            </p:cNvPr>
            <p:cNvSpPr/>
            <p:nvPr/>
          </p:nvSpPr>
          <p:spPr>
            <a:xfrm>
              <a:off x="2466922" y="5598089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10B8AF-8672-2D4F-9BFF-DE21EDEF89FC}"/>
                </a:ext>
              </a:extLst>
            </p:cNvPr>
            <p:cNvSpPr/>
            <p:nvPr/>
          </p:nvSpPr>
          <p:spPr>
            <a:xfrm>
              <a:off x="2456455" y="5767181"/>
              <a:ext cx="138223" cy="21265"/>
            </a:xfrm>
            <a:custGeom>
              <a:avLst/>
              <a:gdLst>
                <a:gd name="connsiteX0" fmla="*/ 0 w 138223"/>
                <a:gd name="connsiteY0" fmla="*/ 0 h 21265"/>
                <a:gd name="connsiteX1" fmla="*/ 26581 w 138223"/>
                <a:gd name="connsiteY1" fmla="*/ 10633 h 21265"/>
                <a:gd name="connsiteX2" fmla="*/ 42530 w 138223"/>
                <a:gd name="connsiteY2" fmla="*/ 21265 h 21265"/>
                <a:gd name="connsiteX3" fmla="*/ 74428 w 138223"/>
                <a:gd name="connsiteY3" fmla="*/ 10633 h 21265"/>
                <a:gd name="connsiteX4" fmla="*/ 138223 w 138223"/>
                <a:gd name="connsiteY4" fmla="*/ 10633 h 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23" h="21265">
                  <a:moveTo>
                    <a:pt x="0" y="0"/>
                  </a:moveTo>
                  <a:cubicBezTo>
                    <a:pt x="8860" y="3544"/>
                    <a:pt x="18046" y="6365"/>
                    <a:pt x="26581" y="10633"/>
                  </a:cubicBezTo>
                  <a:cubicBezTo>
                    <a:pt x="32296" y="13490"/>
                    <a:pt x="36141" y="21265"/>
                    <a:pt x="42530" y="21265"/>
                  </a:cubicBezTo>
                  <a:cubicBezTo>
                    <a:pt x="53738" y="21265"/>
                    <a:pt x="63220" y="10633"/>
                    <a:pt x="74428" y="10633"/>
                  </a:cubicBezTo>
                  <a:lnTo>
                    <a:pt x="138223" y="10633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9A9CDC8-7740-ED4A-80F8-28061029E676}"/>
                </a:ext>
              </a:extLst>
            </p:cNvPr>
            <p:cNvSpPr/>
            <p:nvPr/>
          </p:nvSpPr>
          <p:spPr>
            <a:xfrm>
              <a:off x="2466922" y="5035113"/>
              <a:ext cx="116958" cy="15987"/>
            </a:xfrm>
            <a:custGeom>
              <a:avLst/>
              <a:gdLst>
                <a:gd name="connsiteX0" fmla="*/ 0 w 116958"/>
                <a:gd name="connsiteY0" fmla="*/ 10633 h 15987"/>
                <a:gd name="connsiteX1" fmla="*/ 63795 w 116958"/>
                <a:gd name="connsiteY1" fmla="*/ 5316 h 15987"/>
                <a:gd name="connsiteX2" fmla="*/ 79744 w 116958"/>
                <a:gd name="connsiteY2" fmla="*/ 0 h 15987"/>
                <a:gd name="connsiteX3" fmla="*/ 116958 w 116958"/>
                <a:gd name="connsiteY3" fmla="*/ 10633 h 1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58" h="15987">
                  <a:moveTo>
                    <a:pt x="0" y="10633"/>
                  </a:moveTo>
                  <a:cubicBezTo>
                    <a:pt x="42954" y="17792"/>
                    <a:pt x="21671" y="19358"/>
                    <a:pt x="63795" y="5316"/>
                  </a:cubicBezTo>
                  <a:lnTo>
                    <a:pt x="79744" y="0"/>
                  </a:lnTo>
                  <a:cubicBezTo>
                    <a:pt x="113323" y="11193"/>
                    <a:pt x="100434" y="10633"/>
                    <a:pt x="116958" y="10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A15ED95-0848-C447-860D-6433735FFC02}"/>
                </a:ext>
              </a:extLst>
            </p:cNvPr>
            <p:cNvSpPr txBox="1"/>
            <p:nvPr/>
          </p:nvSpPr>
          <p:spPr>
            <a:xfrm>
              <a:off x="1772524" y="4741483"/>
              <a:ext cx="1018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Age  Temp   Play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8167763-8D1F-DB47-8A3B-8215677AD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12" y="4069962"/>
            <a:ext cx="1033345" cy="121071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FA7472E9-AB97-F247-AF43-78F4A8F7D3A3}"/>
              </a:ext>
            </a:extLst>
          </p:cNvPr>
          <p:cNvSpPr/>
          <p:nvPr/>
        </p:nvSpPr>
        <p:spPr>
          <a:xfrm>
            <a:off x="9378950" y="5467833"/>
            <a:ext cx="22415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F96C97C-9C48-F345-90CB-AAC8C08A6C4E}"/>
              </a:ext>
            </a:extLst>
          </p:cNvPr>
          <p:cNvSpPr/>
          <p:nvPr/>
        </p:nvSpPr>
        <p:spPr>
          <a:xfrm flipH="1">
            <a:off x="7264400" y="5794819"/>
            <a:ext cx="2533650" cy="1347961"/>
          </a:xfrm>
          <a:custGeom>
            <a:avLst/>
            <a:gdLst>
              <a:gd name="connsiteX0" fmla="*/ 2025650 w 2984500"/>
              <a:gd name="connsiteY0" fmla="*/ 0 h 1120168"/>
              <a:gd name="connsiteX1" fmla="*/ 2984500 w 2984500"/>
              <a:gd name="connsiteY1" fmla="*/ 513785 h 1120168"/>
              <a:gd name="connsiteX2" fmla="*/ 2025650 w 2984500"/>
              <a:gd name="connsiteY2" fmla="*/ 1027570 h 1120168"/>
              <a:gd name="connsiteX3" fmla="*/ 1652423 w 2984500"/>
              <a:gd name="connsiteY3" fmla="*/ 987194 h 1120168"/>
              <a:gd name="connsiteX4" fmla="*/ 1619145 w 2984500"/>
              <a:gd name="connsiteY4" fmla="*/ 977516 h 1120168"/>
              <a:gd name="connsiteX5" fmla="*/ 1494952 w 2984500"/>
              <a:gd name="connsiteY5" fmla="*/ 1032422 h 1120168"/>
              <a:gd name="connsiteX6" fmla="*/ 958850 w 2984500"/>
              <a:gd name="connsiteY6" fmla="*/ 1120168 h 1120168"/>
              <a:gd name="connsiteX7" fmla="*/ 0 w 2984500"/>
              <a:gd name="connsiteY7" fmla="*/ 606383 h 1120168"/>
              <a:gd name="connsiteX8" fmla="*/ 958850 w 2984500"/>
              <a:gd name="connsiteY8" fmla="*/ 92598 h 1120168"/>
              <a:gd name="connsiteX9" fmla="*/ 1332078 w 2984500"/>
              <a:gd name="connsiteY9" fmla="*/ 132974 h 1120168"/>
              <a:gd name="connsiteX10" fmla="*/ 1365356 w 2984500"/>
              <a:gd name="connsiteY10" fmla="*/ 142652 h 1120168"/>
              <a:gd name="connsiteX11" fmla="*/ 1489548 w 2984500"/>
              <a:gd name="connsiteY11" fmla="*/ 87746 h 1120168"/>
              <a:gd name="connsiteX12" fmla="*/ 2025650 w 2984500"/>
              <a:gd name="connsiteY12" fmla="*/ 0 h 112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500" h="1120168">
                <a:moveTo>
                  <a:pt x="2025650" y="0"/>
                </a:moveTo>
                <a:cubicBezTo>
                  <a:pt x="2555208" y="0"/>
                  <a:pt x="2984500" y="230029"/>
                  <a:pt x="2984500" y="513785"/>
                </a:cubicBezTo>
                <a:cubicBezTo>
                  <a:pt x="2984500" y="797541"/>
                  <a:pt x="2555208" y="1027570"/>
                  <a:pt x="2025650" y="1027570"/>
                </a:cubicBezTo>
                <a:cubicBezTo>
                  <a:pt x="1893261" y="1027570"/>
                  <a:pt x="1767138" y="1013193"/>
                  <a:pt x="1652423" y="987194"/>
                </a:cubicBezTo>
                <a:lnTo>
                  <a:pt x="1619145" y="977516"/>
                </a:lnTo>
                <a:lnTo>
                  <a:pt x="1494952" y="1032422"/>
                </a:lnTo>
                <a:cubicBezTo>
                  <a:pt x="1341919" y="1087820"/>
                  <a:pt x="1157435" y="1120168"/>
                  <a:pt x="958850" y="1120168"/>
                </a:cubicBezTo>
                <a:cubicBezTo>
                  <a:pt x="429292" y="1120168"/>
                  <a:pt x="0" y="890139"/>
                  <a:pt x="0" y="606383"/>
                </a:cubicBezTo>
                <a:cubicBezTo>
                  <a:pt x="0" y="322627"/>
                  <a:pt x="429292" y="92598"/>
                  <a:pt x="958850" y="92598"/>
                </a:cubicBezTo>
                <a:cubicBezTo>
                  <a:pt x="1091240" y="92598"/>
                  <a:pt x="1217363" y="106975"/>
                  <a:pt x="1332078" y="132974"/>
                </a:cubicBezTo>
                <a:lnTo>
                  <a:pt x="1365356" y="142652"/>
                </a:lnTo>
                <a:lnTo>
                  <a:pt x="1489548" y="87746"/>
                </a:lnTo>
                <a:cubicBezTo>
                  <a:pt x="1642582" y="32348"/>
                  <a:pt x="1827066" y="0"/>
                  <a:pt x="2025650" y="0"/>
                </a:cubicBezTo>
                <a:close/>
              </a:path>
            </a:pathLst>
          </a:cu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60B11-C1F0-B04C-960E-87EC138040BE}"/>
              </a:ext>
            </a:extLst>
          </p:cNvPr>
          <p:cNvGrpSpPr/>
          <p:nvPr/>
        </p:nvGrpSpPr>
        <p:grpSpPr>
          <a:xfrm>
            <a:off x="9935156" y="4899341"/>
            <a:ext cx="1856448" cy="1276350"/>
            <a:chOff x="5433352" y="2782549"/>
            <a:chExt cx="1856448" cy="1276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712504-1E43-9448-906E-3E4857672A57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CAD7F-FE6D-6644-92B6-5A31B002692A}"/>
                </a:ext>
              </a:extLst>
            </p:cNvPr>
            <p:cNvSpPr txBox="1"/>
            <p:nvPr/>
          </p:nvSpPr>
          <p:spPr>
            <a:xfrm>
              <a:off x="5508334" y="3066781"/>
              <a:ext cx="158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Decision Tree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833009-273D-084F-B735-E5B4D0C401BE}"/>
              </a:ext>
            </a:extLst>
          </p:cNvPr>
          <p:cNvGrpSpPr/>
          <p:nvPr/>
        </p:nvGrpSpPr>
        <p:grpSpPr>
          <a:xfrm>
            <a:off x="-1" y="6221390"/>
            <a:ext cx="29857960" cy="636610"/>
            <a:chOff x="0" y="6221390"/>
            <a:chExt cx="12192000" cy="636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30F19-F484-C440-8821-63EA20645385}"/>
                </a:ext>
              </a:extLst>
            </p:cNvPr>
            <p:cNvSpPr/>
            <p:nvPr/>
          </p:nvSpPr>
          <p:spPr>
            <a:xfrm>
              <a:off x="0" y="6675579"/>
              <a:ext cx="12192000" cy="182421"/>
            </a:xfrm>
            <a:prstGeom prst="rect">
              <a:avLst/>
            </a:prstGeom>
            <a:solidFill>
              <a:srgbClr val="7F4B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05FB11-E7FD-A949-BE14-D30A5B3C8D23}"/>
                </a:ext>
              </a:extLst>
            </p:cNvPr>
            <p:cNvSpPr/>
            <p:nvPr/>
          </p:nvSpPr>
          <p:spPr>
            <a:xfrm>
              <a:off x="0" y="6616013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E43038-2145-604C-AF21-85492179ECE3}"/>
                </a:ext>
              </a:extLst>
            </p:cNvPr>
            <p:cNvSpPr/>
            <p:nvPr/>
          </p:nvSpPr>
          <p:spPr>
            <a:xfrm>
              <a:off x="0" y="6221390"/>
              <a:ext cx="12192000" cy="595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598869-E724-654A-A8C2-EB4C5E3C88F9}"/>
                </a:ext>
              </a:extLst>
            </p:cNvPr>
            <p:cNvSpPr/>
            <p:nvPr/>
          </p:nvSpPr>
          <p:spPr>
            <a:xfrm>
              <a:off x="0" y="6280956"/>
              <a:ext cx="12192000" cy="33505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4C3710-2ED6-D841-B092-5E4B6FE18A48}"/>
              </a:ext>
            </a:extLst>
          </p:cNvPr>
          <p:cNvGrpSpPr/>
          <p:nvPr/>
        </p:nvGrpSpPr>
        <p:grpSpPr>
          <a:xfrm>
            <a:off x="2046264" y="3535251"/>
            <a:ext cx="1856448" cy="1276350"/>
            <a:chOff x="5433352" y="2782549"/>
            <a:chExt cx="1856448" cy="12763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3CFA80-169A-8D4E-B134-BF05C40BCB8A}"/>
                </a:ext>
              </a:extLst>
            </p:cNvPr>
            <p:cNvSpPr/>
            <p:nvPr/>
          </p:nvSpPr>
          <p:spPr>
            <a:xfrm>
              <a:off x="5433352" y="2782549"/>
              <a:ext cx="1856448" cy="1276350"/>
            </a:xfrm>
            <a:prstGeom prst="rect">
              <a:avLst/>
            </a:prstGeom>
            <a:pattFill prst="pct90">
              <a:fgClr>
                <a:schemeClr val="bg2">
                  <a:lumMod val="25000"/>
                </a:schemeClr>
              </a:fgClr>
              <a:bgClr>
                <a:schemeClr val="bg1">
                  <a:lumMod val="75000"/>
                </a:schemeClr>
              </a:bgClr>
            </a:patt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2488F-0606-7942-A9FE-F2D38152AD7E}"/>
                </a:ext>
              </a:extLst>
            </p:cNvPr>
            <p:cNvSpPr txBox="1"/>
            <p:nvPr/>
          </p:nvSpPr>
          <p:spPr>
            <a:xfrm>
              <a:off x="5567140" y="3182396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PCA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BEC24-F9D4-5D44-A0E6-430BE13708FF}"/>
              </a:ext>
            </a:extLst>
          </p:cNvPr>
          <p:cNvGrpSpPr/>
          <p:nvPr/>
        </p:nvGrpSpPr>
        <p:grpSpPr>
          <a:xfrm>
            <a:off x="1528937" y="2190895"/>
            <a:ext cx="1856448" cy="1276350"/>
            <a:chOff x="5407952" y="2782549"/>
            <a:chExt cx="1856448" cy="127635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CAACDE8-2E96-934B-B0D3-64DE3B7AD6F1}"/>
                </a:ext>
              </a:extLst>
            </p:cNvPr>
            <p:cNvSpPr/>
            <p:nvPr/>
          </p:nvSpPr>
          <p:spPr>
            <a:xfrm>
              <a:off x="5407952" y="2782549"/>
              <a:ext cx="1856448" cy="12763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A2FE5A-8C7C-A041-A84C-8E5762852C6B}"/>
                </a:ext>
              </a:extLst>
            </p:cNvPr>
            <p:cNvSpPr txBox="1"/>
            <p:nvPr/>
          </p:nvSpPr>
          <p:spPr>
            <a:xfrm>
              <a:off x="5541740" y="3187420"/>
              <a:ext cx="1588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rPr>
                <a:t>Clustering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64B5CD8-C021-854F-9774-C3EC3D51F6CD}"/>
              </a:ext>
            </a:extLst>
          </p:cNvPr>
          <p:cNvSpPr/>
          <p:nvPr/>
        </p:nvSpPr>
        <p:spPr>
          <a:xfrm>
            <a:off x="8557370" y="3627371"/>
            <a:ext cx="1856448" cy="1276350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1C8A55-4611-9541-84BF-55FB3D569E1B}"/>
              </a:ext>
            </a:extLst>
          </p:cNvPr>
          <p:cNvSpPr txBox="1"/>
          <p:nvPr/>
        </p:nvSpPr>
        <p:spPr>
          <a:xfrm>
            <a:off x="8691158" y="4028872"/>
            <a:ext cx="158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GAMs</a:t>
            </a:r>
          </a:p>
        </p:txBody>
      </p:sp>
    </p:spTree>
    <p:extLst>
      <p:ext uri="{BB962C8B-B14F-4D97-AF65-F5344CB8AC3E}">
        <p14:creationId xmlns:p14="http://schemas.microsoft.com/office/powerpoint/2010/main" val="21747982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873C4-77F7-E444-8894-EB0BE5B6F609}"/>
              </a:ext>
            </a:extLst>
          </p:cNvPr>
          <p:cNvSpPr txBox="1"/>
          <p:nvPr/>
        </p:nvSpPr>
        <p:spPr>
          <a:xfrm>
            <a:off x="576140" y="705029"/>
            <a:ext cx="104474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8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Refresher: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1" y="1735937"/>
            <a:ext cx="6259397" cy="4798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B111E-25F9-C845-B02D-26AA09BCA6FC}"/>
              </a:ext>
            </a:extLst>
          </p:cNvPr>
          <p:cNvSpPr/>
          <p:nvPr/>
        </p:nvSpPr>
        <p:spPr>
          <a:xfrm>
            <a:off x="3008019" y="1389832"/>
            <a:ext cx="6247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18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F9274F-C018-3A47-B96A-08B5BF9D3E28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/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8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Refresher:</a:t>
                </a:r>
              </a:p>
              <a:p>
                <a:pPr marL="457200" indent="-4572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We can make the line smoother by using a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cubic spline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or “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B-spline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”</a:t>
                </a:r>
              </a:p>
              <a:p>
                <a:pPr marL="457200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Imagine having 3 of these models:</a:t>
                </a: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𝒑𝒍𝒂𝒚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914400" lvl="1" indent="-457200">
                  <a:spcBef>
                    <a:spcPts val="15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D873C4-77F7-E444-8894-EB0BE5B6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0" y="705029"/>
                <a:ext cx="10447460" cy="3795911"/>
              </a:xfrm>
              <a:prstGeom prst="rect">
                <a:avLst/>
              </a:prstGeom>
              <a:blipFill>
                <a:blip r:embed="rId3"/>
                <a:stretch>
                  <a:fillRect l="-1092" b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A283420-41D6-DB4D-A476-759DAC411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0" y="3457132"/>
            <a:ext cx="4312267" cy="33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/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 smtClean="0">
                          <a:latin typeface="Avenir Next" panose="020B0503020202020204" pitchFamily="34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Temp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EBA142-9CDB-934B-888E-138C8CEA5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5577008"/>
                <a:ext cx="6878371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D00137-D155-E84F-A7FD-40DE4863F995}"/>
              </a:ext>
            </a:extLst>
          </p:cNvPr>
          <p:cNvSpPr/>
          <p:nvPr/>
        </p:nvSpPr>
        <p:spPr>
          <a:xfrm>
            <a:off x="576140" y="4879108"/>
            <a:ext cx="403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We can model </a:t>
            </a:r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400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as:</a:t>
            </a:r>
            <a:endParaRPr lang="en-US" sz="2400" b="1" i="1" dirty="0">
              <a:latin typeface="Cambria Math" panose="02040503050406030204" pitchFamily="18" charset="0"/>
              <a:ea typeface="MingLiU_HKSCS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B8A15-4DAA-514F-853C-E23268C893D3}"/>
              </a:ext>
            </a:extLst>
          </p:cNvPr>
          <p:cNvSpPr/>
          <p:nvPr/>
        </p:nvSpPr>
        <p:spPr>
          <a:xfrm>
            <a:off x="8556933" y="2696324"/>
            <a:ext cx="325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Not our data, but imagine it’s plotting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age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 vs </a:t>
            </a:r>
            <a:r>
              <a:rPr lang="en-US" sz="20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Temp</a:t>
            </a:r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3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83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0943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D131A75-141C-9F44-8421-9CD9923E0FED}"/>
              </a:ext>
            </a:extLst>
          </p:cNvPr>
          <p:cNvSpPr/>
          <p:nvPr/>
        </p:nvSpPr>
        <p:spPr>
          <a:xfrm>
            <a:off x="10349975" y="171728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C165E0-8ACA-724A-8348-EAFCA271DD77}"/>
              </a:ext>
            </a:extLst>
          </p:cNvPr>
          <p:cNvSpPr txBox="1"/>
          <p:nvPr/>
        </p:nvSpPr>
        <p:spPr>
          <a:xfrm>
            <a:off x="589755" y="5444029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956463-FEF2-F249-8A72-0E8345BD75AA}"/>
              </a:ext>
            </a:extLst>
          </p:cNvPr>
          <p:cNvSpPr txBox="1"/>
          <p:nvPr/>
        </p:nvSpPr>
        <p:spPr>
          <a:xfrm>
            <a:off x="589755" y="917193"/>
            <a:ext cx="94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/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B4FB92D-337B-6449-AD9F-A5F8E5E6E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4" y="3211389"/>
                <a:ext cx="1229824" cy="584775"/>
              </a:xfrm>
              <a:prstGeom prst="rect">
                <a:avLst/>
              </a:prstGeom>
              <a:blipFill>
                <a:blip r:embed="rId2"/>
                <a:stretch>
                  <a:fillRect l="-3061" r="-408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A18DBD3B-38A2-1F4E-A773-8CF63D72413E}"/>
              </a:ext>
            </a:extLst>
          </p:cNvPr>
          <p:cNvSpPr txBox="1"/>
          <p:nvPr/>
        </p:nvSpPr>
        <p:spPr>
          <a:xfrm>
            <a:off x="71653" y="6202053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High-level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24E457-3654-A441-9276-7E10E047B08A}"/>
              </a:ext>
            </a:extLst>
          </p:cNvPr>
          <p:cNvSpPr/>
          <p:nvPr/>
        </p:nvSpPr>
        <p:spPr>
          <a:xfrm rot="10800000">
            <a:off x="861319" y="404179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7A4222E2-16AE-5642-9120-73D8A9548100}"/>
              </a:ext>
            </a:extLst>
          </p:cNvPr>
          <p:cNvSpPr/>
          <p:nvPr/>
        </p:nvSpPr>
        <p:spPr>
          <a:xfrm rot="10800000">
            <a:off x="861319" y="1809153"/>
            <a:ext cx="402114" cy="115660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A581E7E-AB32-FA44-8E70-A26E1FC29C8D}"/>
              </a:ext>
            </a:extLst>
          </p:cNvPr>
          <p:cNvSpPr/>
          <p:nvPr/>
        </p:nvSpPr>
        <p:spPr>
          <a:xfrm>
            <a:off x="3340167" y="5142059"/>
            <a:ext cx="4144116" cy="906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72F06-8A68-4146-901B-3CCAC6D5FFE4}"/>
              </a:ext>
            </a:extLst>
          </p:cNvPr>
          <p:cNvSpPr txBox="1"/>
          <p:nvPr/>
        </p:nvSpPr>
        <p:spPr>
          <a:xfrm>
            <a:off x="3843281" y="5207294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/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AF7387-8DB7-BD42-BDB0-0C017D79E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804" y="5557989"/>
                <a:ext cx="106984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/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869745D-9F73-A341-8531-BDD17344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65" y="5557989"/>
                <a:ext cx="119506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/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085A-FD83-7B49-A629-70AA063A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337" y="5557989"/>
                <a:ext cx="12969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2105693B-B913-564B-B6C1-0E7536056967}"/>
              </a:ext>
            </a:extLst>
          </p:cNvPr>
          <p:cNvSpPr txBox="1"/>
          <p:nvPr/>
        </p:nvSpPr>
        <p:spPr>
          <a:xfrm>
            <a:off x="5165226" y="5207293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72116B-65AB-F442-969F-007AFD4ED7EF}"/>
              </a:ext>
            </a:extLst>
          </p:cNvPr>
          <p:cNvSpPr txBox="1"/>
          <p:nvPr/>
        </p:nvSpPr>
        <p:spPr>
          <a:xfrm>
            <a:off x="6619733" y="5207292"/>
            <a:ext cx="7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D4DD25-95C9-BA42-89E1-D95EB2A56660}"/>
              </a:ext>
            </a:extLst>
          </p:cNvPr>
          <p:cNvSpPr txBox="1"/>
          <p:nvPr/>
        </p:nvSpPr>
        <p:spPr>
          <a:xfrm>
            <a:off x="4302654" y="6190397"/>
            <a:ext cx="1981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Mathematically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3A2E7C-E83D-E247-B01F-E88A30F82232}"/>
              </a:ext>
            </a:extLst>
          </p:cNvPr>
          <p:cNvSpPr/>
          <p:nvPr/>
        </p:nvSpPr>
        <p:spPr>
          <a:xfrm>
            <a:off x="4511831" y="1074737"/>
            <a:ext cx="1486194" cy="92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41A396-94A1-B147-AB04-8567810FABBA}"/>
              </a:ext>
            </a:extLst>
          </p:cNvPr>
          <p:cNvSpPr/>
          <p:nvPr/>
        </p:nvSpPr>
        <p:spPr>
          <a:xfrm>
            <a:off x="4676563" y="1140531"/>
            <a:ext cx="1157213" cy="810708"/>
          </a:xfrm>
          <a:prstGeom prst="rect">
            <a:avLst/>
          </a:prstGeom>
          <a:solidFill>
            <a:srgbClr val="FFD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/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76130BE-3088-D443-875B-8BFE54152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002" y="1516648"/>
                <a:ext cx="12790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75893A95-FD0A-D04A-8DAB-AFAF337910E9}"/>
              </a:ext>
            </a:extLst>
          </p:cNvPr>
          <p:cNvSpPr txBox="1"/>
          <p:nvPr/>
        </p:nvSpPr>
        <p:spPr>
          <a:xfrm>
            <a:off x="5078480" y="1165952"/>
            <a:ext cx="526251" cy="40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sz="2000" dirty="0">
                <a:latin typeface="Avenir Next" panose="020B0503020202020204" pitchFamily="34" charset="0"/>
              </a:rPr>
              <a:t>91</a:t>
            </a:r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DF7B4F6-9EE4-7846-A32A-A58618E43DF6}"/>
              </a:ext>
            </a:extLst>
          </p:cNvPr>
          <p:cNvSpPr/>
          <p:nvPr/>
        </p:nvSpPr>
        <p:spPr>
          <a:xfrm rot="10800000">
            <a:off x="5147184" y="4095443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4BA94-BD09-7E41-9A8D-3F559827AFCE}"/>
              </a:ext>
            </a:extLst>
          </p:cNvPr>
          <p:cNvSpPr/>
          <p:nvPr/>
        </p:nvSpPr>
        <p:spPr>
          <a:xfrm>
            <a:off x="9372296" y="5280611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/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FCA677-DA12-8D45-8EAC-4D2FDE9AE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60" y="5282159"/>
                <a:ext cx="40100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364F4C2-46A8-474E-AA49-0C217CCF0E71}"/>
              </a:ext>
            </a:extLst>
          </p:cNvPr>
          <p:cNvSpPr/>
          <p:nvPr/>
        </p:nvSpPr>
        <p:spPr>
          <a:xfrm>
            <a:off x="10326979" y="5276328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/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F2AD51-D9C1-574D-8DBF-FB80CBC1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43" y="5277876"/>
                <a:ext cx="401005" cy="400110"/>
              </a:xfrm>
              <a:prstGeom prst="rect">
                <a:avLst/>
              </a:prstGeom>
              <a:blipFill>
                <a:blip r:embed="rId8"/>
                <a:stretch>
                  <a:fillRect l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38142E8-6B1F-804C-92A2-031295DC6D9E}"/>
              </a:ext>
            </a:extLst>
          </p:cNvPr>
          <p:cNvSpPr/>
          <p:nvPr/>
        </p:nvSpPr>
        <p:spPr>
          <a:xfrm>
            <a:off x="11323372" y="528292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/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2DAFF-DF62-234B-8195-70BD2B3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36" y="5284477"/>
                <a:ext cx="401005" cy="400110"/>
              </a:xfrm>
              <a:prstGeom prst="rect">
                <a:avLst/>
              </a:prstGeom>
              <a:blipFill>
                <a:blip r:embed="rId9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8FCC1B4-47F6-9A4A-A994-8337919FD70F}"/>
              </a:ext>
            </a:extLst>
          </p:cNvPr>
          <p:cNvSpPr/>
          <p:nvPr/>
        </p:nvSpPr>
        <p:spPr>
          <a:xfrm>
            <a:off x="9362713" y="3137082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/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A29C0B-98BB-0242-90E1-AD3F9C29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945" y="3163539"/>
                <a:ext cx="397618" cy="400110"/>
              </a:xfrm>
              <a:prstGeom prst="rect">
                <a:avLst/>
              </a:prstGeom>
              <a:blipFill>
                <a:blip r:embed="rId10"/>
                <a:stretch>
                  <a:fillRect l="-1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FAF99340-0117-2148-B7D9-F24879182F86}"/>
              </a:ext>
            </a:extLst>
          </p:cNvPr>
          <p:cNvSpPr/>
          <p:nvPr/>
        </p:nvSpPr>
        <p:spPr>
          <a:xfrm rot="10800000">
            <a:off x="9409017" y="3631440"/>
            <a:ext cx="397123" cy="1627166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/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00DB-306E-B545-8251-5D1E06A9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201" y="1768040"/>
                <a:ext cx="397618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FA994E86-F457-3C4E-A54C-D11BBC018769}"/>
              </a:ext>
            </a:extLst>
          </p:cNvPr>
          <p:cNvSpPr/>
          <p:nvPr/>
        </p:nvSpPr>
        <p:spPr>
          <a:xfrm rot="10800000">
            <a:off x="10382821" y="3669736"/>
            <a:ext cx="402114" cy="1570170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41B5647-54FD-5941-BB29-51721E145FA2}"/>
              </a:ext>
            </a:extLst>
          </p:cNvPr>
          <p:cNvSpPr/>
          <p:nvPr/>
        </p:nvSpPr>
        <p:spPr>
          <a:xfrm rot="10800000">
            <a:off x="11323372" y="3596313"/>
            <a:ext cx="354199" cy="163847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/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0DBBBC-2BED-8940-82FE-CF35C511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895" y="4285430"/>
                <a:ext cx="40100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Down Arrow 40">
            <a:extLst>
              <a:ext uri="{FF2B5EF4-FFF2-40B4-BE49-F238E27FC236}">
                <a16:creationId xmlns:a16="http://schemas.microsoft.com/office/drawing/2014/main" id="{DA4705A6-3359-004A-93FB-C75E5C395E86}"/>
              </a:ext>
            </a:extLst>
          </p:cNvPr>
          <p:cNvSpPr/>
          <p:nvPr/>
        </p:nvSpPr>
        <p:spPr>
          <a:xfrm rot="10800000">
            <a:off x="5116294" y="2109322"/>
            <a:ext cx="402114" cy="926719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C21DA4-FFB4-A241-BDF3-098C52D15918}"/>
              </a:ext>
            </a:extLst>
          </p:cNvPr>
          <p:cNvSpPr txBox="1"/>
          <p:nvPr/>
        </p:nvSpPr>
        <p:spPr>
          <a:xfrm>
            <a:off x="9441860" y="5988732"/>
            <a:ext cx="198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Avenir Next" panose="020B0503020202020204" pitchFamily="34" charset="0"/>
              </a:rPr>
              <a:t>Graphically (NN format)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73BA54E-217F-C044-A439-49BA9BC23C37}"/>
              </a:ext>
            </a:extLst>
          </p:cNvPr>
          <p:cNvSpPr/>
          <p:nvPr/>
        </p:nvSpPr>
        <p:spPr>
          <a:xfrm rot="14410928">
            <a:off x="9366347" y="1726033"/>
            <a:ext cx="294943" cy="174500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/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641830-8353-7A4E-AC95-20689DF7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188" y="2243134"/>
                <a:ext cx="632716" cy="400110"/>
              </a:xfrm>
              <a:prstGeom prst="rect">
                <a:avLst/>
              </a:prstGeom>
              <a:blipFill>
                <a:blip r:embed="rId1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33BA5A-040F-5E4A-84C5-B809A8DDCDAE}"/>
              </a:ext>
            </a:extLst>
          </p:cNvPr>
          <p:cNvCxnSpPr/>
          <p:nvPr/>
        </p:nvCxnSpPr>
        <p:spPr>
          <a:xfrm>
            <a:off x="21854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/>
          <p:nvPr/>
        </p:nvCxnSpPr>
        <p:spPr>
          <a:xfrm>
            <a:off x="8167116" y="0"/>
            <a:ext cx="0" cy="6858000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8E2BF-34E5-1546-92CD-C5A067E2CE9D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/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4DB927F-2D59-9A49-BFE2-8075E10A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269" y="4269138"/>
                <a:ext cx="40100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/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1E314C-573E-7845-9C8B-87D575BF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46" y="4279134"/>
                <a:ext cx="401005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32F36BAE-2CE1-8E43-8A3B-59EFA93C5F25}"/>
              </a:ext>
            </a:extLst>
          </p:cNvPr>
          <p:cNvSpPr/>
          <p:nvPr/>
        </p:nvSpPr>
        <p:spPr>
          <a:xfrm>
            <a:off x="10349975" y="3148933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/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53A6BD-6F2B-3C4B-8BD1-3D43BFAC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8207" y="3175390"/>
                <a:ext cx="397618" cy="400110"/>
              </a:xfrm>
              <a:prstGeom prst="rect">
                <a:avLst/>
              </a:prstGeom>
              <a:blipFill>
                <a:blip r:embed="rId16"/>
                <a:stretch>
                  <a:fillRect l="-1212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3B95C49C-C426-7F4E-89A3-90FA3245D096}"/>
              </a:ext>
            </a:extLst>
          </p:cNvPr>
          <p:cNvSpPr/>
          <p:nvPr/>
        </p:nvSpPr>
        <p:spPr>
          <a:xfrm>
            <a:off x="11255140" y="3131899"/>
            <a:ext cx="470569" cy="4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/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C0AE2-318A-E347-9D8D-5AC892A2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372" y="3158356"/>
                <a:ext cx="397618" cy="400110"/>
              </a:xfrm>
              <a:prstGeom prst="rect">
                <a:avLst/>
              </a:prstGeom>
              <a:blipFill>
                <a:blip r:embed="rId17"/>
                <a:stretch>
                  <a:fillRect l="-12500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/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B9DC2C-01CB-7F47-8312-EFC94200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682" y="1699815"/>
                <a:ext cx="397618" cy="400110"/>
              </a:xfrm>
              <a:prstGeom prst="rect">
                <a:avLst/>
              </a:prstGeom>
              <a:blipFill>
                <a:blip r:embed="rId1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Down Arrow 57">
            <a:extLst>
              <a:ext uri="{FF2B5EF4-FFF2-40B4-BE49-F238E27FC236}">
                <a16:creationId xmlns:a16="http://schemas.microsoft.com/office/drawing/2014/main" id="{B7AA2A59-E1DD-6E4E-9FBF-8652D5B3173C}"/>
              </a:ext>
            </a:extLst>
          </p:cNvPr>
          <p:cNvSpPr/>
          <p:nvPr/>
        </p:nvSpPr>
        <p:spPr>
          <a:xfrm rot="10800000">
            <a:off x="10420885" y="2227000"/>
            <a:ext cx="322912" cy="921152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CB344865-1031-8340-8E27-4AF8AB53B28F}"/>
              </a:ext>
            </a:extLst>
          </p:cNvPr>
          <p:cNvSpPr/>
          <p:nvPr/>
        </p:nvSpPr>
        <p:spPr>
          <a:xfrm rot="13461913">
            <a:off x="9898264" y="2098387"/>
            <a:ext cx="352677" cy="1198767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01AF9826-7142-1549-87F1-B2B6756EB286}"/>
              </a:ext>
            </a:extLst>
          </p:cNvPr>
          <p:cNvSpPr/>
          <p:nvPr/>
        </p:nvSpPr>
        <p:spPr>
          <a:xfrm rot="8439819">
            <a:off x="11031267" y="2088835"/>
            <a:ext cx="307749" cy="1178211"/>
          </a:xfrm>
          <a:prstGeom prst="downArrow">
            <a:avLst>
              <a:gd name="adj1" fmla="val 23830"/>
              <a:gd name="adj2" fmla="val 101351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/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F046F2-D1EC-4D43-9E34-4C9D3F52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742" y="2642769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/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D5AEEE9-E1E3-B34E-A949-CE85BE89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454" y="2667616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/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1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793B263-26EA-4C46-85B2-D6553A7D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173" y="2656481"/>
                <a:ext cx="401005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5A5967F-B149-0042-85D7-1BDF3CCFBF94}"/>
              </a:ext>
            </a:extLst>
          </p:cNvPr>
          <p:cNvSpPr/>
          <p:nvPr/>
        </p:nvSpPr>
        <p:spPr>
          <a:xfrm>
            <a:off x="0" y="592210"/>
            <a:ext cx="12192000" cy="629225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D8E047-C669-BE4B-910A-450E763E4CF7}"/>
              </a:ext>
            </a:extLst>
          </p:cNvPr>
          <p:cNvSpPr/>
          <p:nvPr/>
        </p:nvSpPr>
        <p:spPr>
          <a:xfrm>
            <a:off x="2976581" y="3199710"/>
            <a:ext cx="4754182" cy="793206"/>
          </a:xfrm>
          <a:prstGeom prst="rect">
            <a:avLst/>
          </a:prstGeom>
          <a:solidFill>
            <a:schemeClr val="bg2">
              <a:lumMod val="25000"/>
            </a:schemeClr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/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4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𝒂𝒈𝒆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𝒑𝒍𝒂𝒚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ngLiU_HKSCS" panose="02020500000000000000" pitchFamily="18" charset="-12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ngLiU_HKSCS" panose="02020500000000000000" pitchFamily="18" charset="-120"/>
                              <a:cs typeface="Arial" panose="020B0604020202020204" pitchFamily="34" charset="0"/>
                            </a:rPr>
                            <m:t>𝒓𝒂𝒊𝒏𝒚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C0E60A-708B-A64C-BB92-131B893C7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38" y="3386737"/>
                <a:ext cx="463440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ular Callout 1">
            <a:extLst>
              <a:ext uri="{FF2B5EF4-FFF2-40B4-BE49-F238E27FC236}">
                <a16:creationId xmlns:a16="http://schemas.microsoft.com/office/drawing/2014/main" id="{70C3FA37-C8DE-5847-885C-A5F3246F3F00}"/>
              </a:ext>
            </a:extLst>
          </p:cNvPr>
          <p:cNvSpPr/>
          <p:nvPr/>
        </p:nvSpPr>
        <p:spPr>
          <a:xfrm>
            <a:off x="995907" y="804904"/>
            <a:ext cx="9444294" cy="2519784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2519784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750766" y="2519784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/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sz="2400" dirty="0">
                    <a:latin typeface="Avenir Next" panose="020B0503020202020204" pitchFamily="34" charset="0"/>
                  </a:rPr>
                  <a:t>It is called an </a:t>
                </a:r>
                <a:r>
                  <a:rPr lang="en-US" sz="2400" u="sng" dirty="0">
                    <a:latin typeface="Avenir Next" panose="020B0503020202020204" pitchFamily="34" charset="0"/>
                  </a:rPr>
                  <a:t>additive</a:t>
                </a:r>
                <a:r>
                  <a:rPr lang="en-US" sz="2400" dirty="0">
                    <a:latin typeface="Avenir Next" panose="020B0503020202020204" pitchFamily="34" charset="0"/>
                  </a:rPr>
                  <a:t> model because we calculate a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, and then add together all of their contributions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67B7280-CB27-DB47-8790-E5CD852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803" y="1021182"/>
                <a:ext cx="8525601" cy="1595309"/>
              </a:xfrm>
              <a:prstGeom prst="rect">
                <a:avLst/>
              </a:prstGeom>
              <a:blipFill>
                <a:blip r:embed="rId21"/>
                <a:stretch>
                  <a:fillRect l="-1042" b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ular Callout 1">
            <a:extLst>
              <a:ext uri="{FF2B5EF4-FFF2-40B4-BE49-F238E27FC236}">
                <a16:creationId xmlns:a16="http://schemas.microsoft.com/office/drawing/2014/main" id="{0FFC7C71-955A-2F41-979A-BEEFA02AB1BE}"/>
              </a:ext>
            </a:extLst>
          </p:cNvPr>
          <p:cNvSpPr/>
          <p:nvPr/>
        </p:nvSpPr>
        <p:spPr>
          <a:xfrm flipV="1">
            <a:off x="1299054" y="3741275"/>
            <a:ext cx="8853403" cy="1617497"/>
          </a:xfrm>
          <a:custGeom>
            <a:avLst/>
            <a:gdLst>
              <a:gd name="connsiteX0" fmla="*/ 0 w 10519585"/>
              <a:gd name="connsiteY0" fmla="*/ 0 h 2172078"/>
              <a:gd name="connsiteX1" fmla="*/ 1753264 w 10519585"/>
              <a:gd name="connsiteY1" fmla="*/ 0 h 2172078"/>
              <a:gd name="connsiteX2" fmla="*/ 1753264 w 10519585"/>
              <a:gd name="connsiteY2" fmla="*/ 0 h 2172078"/>
              <a:gd name="connsiteX3" fmla="*/ 4383160 w 10519585"/>
              <a:gd name="connsiteY3" fmla="*/ 0 h 2172078"/>
              <a:gd name="connsiteX4" fmla="*/ 10519585 w 10519585"/>
              <a:gd name="connsiteY4" fmla="*/ 0 h 2172078"/>
              <a:gd name="connsiteX5" fmla="*/ 10519585 w 10519585"/>
              <a:gd name="connsiteY5" fmla="*/ 1267046 h 2172078"/>
              <a:gd name="connsiteX6" fmla="*/ 10519585 w 10519585"/>
              <a:gd name="connsiteY6" fmla="*/ 1267046 h 2172078"/>
              <a:gd name="connsiteX7" fmla="*/ 10519585 w 10519585"/>
              <a:gd name="connsiteY7" fmla="*/ 1810065 h 2172078"/>
              <a:gd name="connsiteX8" fmla="*/ 10519585 w 10519585"/>
              <a:gd name="connsiteY8" fmla="*/ 2172078 h 2172078"/>
              <a:gd name="connsiteX9" fmla="*/ 4383160 w 10519585"/>
              <a:gd name="connsiteY9" fmla="*/ 2172078 h 2172078"/>
              <a:gd name="connsiteX10" fmla="*/ 2750766 w 10519585"/>
              <a:gd name="connsiteY10" fmla="*/ 2519784 h 2172078"/>
              <a:gd name="connsiteX11" fmla="*/ 1753264 w 10519585"/>
              <a:gd name="connsiteY11" fmla="*/ 2172078 h 2172078"/>
              <a:gd name="connsiteX12" fmla="*/ 0 w 10519585"/>
              <a:gd name="connsiteY12" fmla="*/ 2172078 h 2172078"/>
              <a:gd name="connsiteX13" fmla="*/ 0 w 10519585"/>
              <a:gd name="connsiteY13" fmla="*/ 1810065 h 2172078"/>
              <a:gd name="connsiteX14" fmla="*/ 0 w 10519585"/>
              <a:gd name="connsiteY14" fmla="*/ 1267046 h 2172078"/>
              <a:gd name="connsiteX15" fmla="*/ 0 w 10519585"/>
              <a:gd name="connsiteY15" fmla="*/ 1267046 h 2172078"/>
              <a:gd name="connsiteX16" fmla="*/ 0 w 10519585"/>
              <a:gd name="connsiteY16" fmla="*/ 0 h 2172078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1753264 w 10519585"/>
              <a:gd name="connsiteY11" fmla="*/ 21720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2519784"/>
              <a:gd name="connsiteX1" fmla="*/ 1753264 w 10519585"/>
              <a:gd name="connsiteY1" fmla="*/ 0 h 2519784"/>
              <a:gd name="connsiteX2" fmla="*/ 1753264 w 10519585"/>
              <a:gd name="connsiteY2" fmla="*/ 0 h 2519784"/>
              <a:gd name="connsiteX3" fmla="*/ 4383160 w 10519585"/>
              <a:gd name="connsiteY3" fmla="*/ 0 h 2519784"/>
              <a:gd name="connsiteX4" fmla="*/ 10519585 w 10519585"/>
              <a:gd name="connsiteY4" fmla="*/ 0 h 2519784"/>
              <a:gd name="connsiteX5" fmla="*/ 10519585 w 10519585"/>
              <a:gd name="connsiteY5" fmla="*/ 1267046 h 2519784"/>
              <a:gd name="connsiteX6" fmla="*/ 10519585 w 10519585"/>
              <a:gd name="connsiteY6" fmla="*/ 1267046 h 2519784"/>
              <a:gd name="connsiteX7" fmla="*/ 10519585 w 10519585"/>
              <a:gd name="connsiteY7" fmla="*/ 1810065 h 2519784"/>
              <a:gd name="connsiteX8" fmla="*/ 10519585 w 10519585"/>
              <a:gd name="connsiteY8" fmla="*/ 2172078 h 2519784"/>
              <a:gd name="connsiteX9" fmla="*/ 2833760 w 10519585"/>
              <a:gd name="connsiteY9" fmla="*/ 2172078 h 2519784"/>
              <a:gd name="connsiteX10" fmla="*/ 2750766 w 10519585"/>
              <a:gd name="connsiteY10" fmla="*/ 2519784 h 2519784"/>
              <a:gd name="connsiteX11" fmla="*/ 2419048 w 10519585"/>
              <a:gd name="connsiteY11" fmla="*/ 2184778 h 2519784"/>
              <a:gd name="connsiteX12" fmla="*/ 0 w 10519585"/>
              <a:gd name="connsiteY12" fmla="*/ 2172078 h 2519784"/>
              <a:gd name="connsiteX13" fmla="*/ 0 w 10519585"/>
              <a:gd name="connsiteY13" fmla="*/ 1810065 h 2519784"/>
              <a:gd name="connsiteX14" fmla="*/ 0 w 10519585"/>
              <a:gd name="connsiteY14" fmla="*/ 1267046 h 2519784"/>
              <a:gd name="connsiteX15" fmla="*/ 0 w 10519585"/>
              <a:gd name="connsiteY15" fmla="*/ 1267046 h 2519784"/>
              <a:gd name="connsiteX16" fmla="*/ 0 w 10519585"/>
              <a:gd name="connsiteY16" fmla="*/ 0 h 2519784"/>
              <a:gd name="connsiteX0" fmla="*/ 0 w 10519585"/>
              <a:gd name="connsiteY0" fmla="*/ 0 h 3045925"/>
              <a:gd name="connsiteX1" fmla="*/ 1753264 w 10519585"/>
              <a:gd name="connsiteY1" fmla="*/ 0 h 3045925"/>
              <a:gd name="connsiteX2" fmla="*/ 1753264 w 10519585"/>
              <a:gd name="connsiteY2" fmla="*/ 0 h 3045925"/>
              <a:gd name="connsiteX3" fmla="*/ 4383160 w 10519585"/>
              <a:gd name="connsiteY3" fmla="*/ 0 h 3045925"/>
              <a:gd name="connsiteX4" fmla="*/ 10519585 w 10519585"/>
              <a:gd name="connsiteY4" fmla="*/ 0 h 3045925"/>
              <a:gd name="connsiteX5" fmla="*/ 10519585 w 10519585"/>
              <a:gd name="connsiteY5" fmla="*/ 1267046 h 3045925"/>
              <a:gd name="connsiteX6" fmla="*/ 10519585 w 10519585"/>
              <a:gd name="connsiteY6" fmla="*/ 1267046 h 3045925"/>
              <a:gd name="connsiteX7" fmla="*/ 10519585 w 10519585"/>
              <a:gd name="connsiteY7" fmla="*/ 1810065 h 3045925"/>
              <a:gd name="connsiteX8" fmla="*/ 10519585 w 10519585"/>
              <a:gd name="connsiteY8" fmla="*/ 2172078 h 3045925"/>
              <a:gd name="connsiteX9" fmla="*/ 2833760 w 10519585"/>
              <a:gd name="connsiteY9" fmla="*/ 2172078 h 3045925"/>
              <a:gd name="connsiteX10" fmla="*/ 2690405 w 10519585"/>
              <a:gd name="connsiteY10" fmla="*/ 3045925 h 3045925"/>
              <a:gd name="connsiteX11" fmla="*/ 2419048 w 10519585"/>
              <a:gd name="connsiteY11" fmla="*/ 2184778 h 3045925"/>
              <a:gd name="connsiteX12" fmla="*/ 0 w 10519585"/>
              <a:gd name="connsiteY12" fmla="*/ 2172078 h 3045925"/>
              <a:gd name="connsiteX13" fmla="*/ 0 w 10519585"/>
              <a:gd name="connsiteY13" fmla="*/ 1810065 h 3045925"/>
              <a:gd name="connsiteX14" fmla="*/ 0 w 10519585"/>
              <a:gd name="connsiteY14" fmla="*/ 1267046 h 3045925"/>
              <a:gd name="connsiteX15" fmla="*/ 0 w 10519585"/>
              <a:gd name="connsiteY15" fmla="*/ 1267046 h 3045925"/>
              <a:gd name="connsiteX16" fmla="*/ 0 w 10519585"/>
              <a:gd name="connsiteY16" fmla="*/ 0 h 304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19585" h="3045925">
                <a:moveTo>
                  <a:pt x="0" y="0"/>
                </a:moveTo>
                <a:lnTo>
                  <a:pt x="1753264" y="0"/>
                </a:lnTo>
                <a:lnTo>
                  <a:pt x="1753264" y="0"/>
                </a:lnTo>
                <a:lnTo>
                  <a:pt x="4383160" y="0"/>
                </a:lnTo>
                <a:lnTo>
                  <a:pt x="10519585" y="0"/>
                </a:lnTo>
                <a:lnTo>
                  <a:pt x="10519585" y="1267046"/>
                </a:lnTo>
                <a:lnTo>
                  <a:pt x="10519585" y="1267046"/>
                </a:lnTo>
                <a:lnTo>
                  <a:pt x="10519585" y="1810065"/>
                </a:lnTo>
                <a:lnTo>
                  <a:pt x="10519585" y="2172078"/>
                </a:lnTo>
                <a:lnTo>
                  <a:pt x="2833760" y="2172078"/>
                </a:lnTo>
                <a:lnTo>
                  <a:pt x="2690405" y="3045925"/>
                </a:lnTo>
                <a:lnTo>
                  <a:pt x="2419048" y="2184778"/>
                </a:lnTo>
                <a:lnTo>
                  <a:pt x="0" y="2172078"/>
                </a:lnTo>
                <a:lnTo>
                  <a:pt x="0" y="1810065"/>
                </a:lnTo>
                <a:lnTo>
                  <a:pt x="0" y="1267046"/>
                </a:lnTo>
                <a:lnTo>
                  <a:pt x="0" y="1267046"/>
                </a:lnTo>
                <a:lnTo>
                  <a:pt x="0" y="0"/>
                </a:lnTo>
                <a:close/>
              </a:path>
            </a:pathLst>
          </a:custGeom>
          <a:solidFill>
            <a:srgbClr val="FFC3C4"/>
          </a:solidFill>
          <a:ln w="66675">
            <a:solidFill>
              <a:schemeClr val="tx1"/>
            </a:solidFill>
          </a:ln>
          <a:effectLst>
            <a:outerShdw blurRad="266700" dist="2286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/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venir Next" panose="020B0503020202020204" pitchFamily="34" charset="0"/>
                  </a:rPr>
                  <a:t>doesn’t have to be a spline; can be any regression model</a:t>
                </a:r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A9E32AF-E32E-7840-9009-F598CF0B8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25" y="4490340"/>
                <a:ext cx="8525601" cy="569387"/>
              </a:xfrm>
              <a:prstGeom prst="rect">
                <a:avLst/>
              </a:prstGeom>
              <a:blipFill>
                <a:blip r:embed="rId22"/>
                <a:stretch>
                  <a:fillRect l="-59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1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4EEE359-106B-284A-A545-0F6659125369}"/>
              </a:ext>
            </a:extLst>
          </p:cNvPr>
          <p:cNvCxnSpPr>
            <a:cxnSpLocks/>
          </p:cNvCxnSpPr>
          <p:nvPr/>
        </p:nvCxnSpPr>
        <p:spPr>
          <a:xfrm>
            <a:off x="6204068" y="480967"/>
            <a:ext cx="0" cy="6377033"/>
          </a:xfrm>
          <a:prstGeom prst="line">
            <a:avLst/>
          </a:prstGeom>
          <a:ln w="22225" cap="sq" cmpd="sng">
            <a:solidFill>
              <a:schemeClr val="bg2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CC471-2DA5-4F4A-9097-3A1BAFBE90D9}"/>
              </a:ext>
            </a:extLst>
          </p:cNvPr>
          <p:cNvSpPr/>
          <p:nvPr/>
        </p:nvSpPr>
        <p:spPr>
          <a:xfrm>
            <a:off x="0" y="0"/>
            <a:ext cx="12192000" cy="567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96B6C-181D-3F42-B8AA-BF33A9B1F629}"/>
              </a:ext>
            </a:extLst>
          </p:cNvPr>
          <p:cNvSpPr/>
          <p:nvPr/>
        </p:nvSpPr>
        <p:spPr>
          <a:xfrm>
            <a:off x="228438" y="84417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B05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PROS</a:t>
            </a:r>
            <a:endParaRPr lang="en-US" sz="4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/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Fits a </a:t>
                </a:r>
                <a:r>
                  <a:rPr lang="en-US" sz="2400" b="1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non-linear</a:t>
                </a: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to each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b="1" dirty="0">
                  <a:solidFill>
                    <a:schemeClr val="accent1">
                      <a:lumMod val="75000"/>
                    </a:schemeClr>
                  </a:solidFill>
                  <a:latin typeface="Avenir Next" panose="020B0503020202020204" pitchFamily="34" charset="0"/>
                  <a:ea typeface="MingLiU_HKSCS" panose="02020500000000000000" pitchFamily="18" charset="-12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Much easier than guessing polynomial terms and multinomial interaction terms.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Model is additive, allowing us to exam the effects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by holding the other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𝒋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ingLiU_HKSCS" panose="02020500000000000000" pitchFamily="18" charset="-12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constant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The smoothness is easy to adjust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593F5A2-D044-8B4B-BA0E-8E47856A8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99" y="1613611"/>
                <a:ext cx="5439019" cy="4590103"/>
              </a:xfrm>
              <a:prstGeom prst="rect">
                <a:avLst/>
              </a:prstGeom>
              <a:blipFill>
                <a:blip r:embed="rId2"/>
                <a:stretch>
                  <a:fillRect l="-1399" t="-829" r="-1399" b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09B6852-7D70-ED40-A870-8B1829136F8E}"/>
              </a:ext>
            </a:extLst>
          </p:cNvPr>
          <p:cNvSpPr/>
          <p:nvPr/>
        </p:nvSpPr>
        <p:spPr>
          <a:xfrm>
            <a:off x="6824375" y="786640"/>
            <a:ext cx="18452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CONS</a:t>
            </a:r>
            <a:endParaRPr lang="en-US" sz="4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/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Restricted to being additive; important interactions may not be captured</a:t>
                </a:r>
              </a:p>
              <a:p>
                <a:pPr marL="342900" indent="-342900"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Providing interactions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𝒂𝒈𝒆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ngLiU_HKSCS" panose="02020500000000000000" pitchFamily="18" charset="-120"/>
                            <a:cs typeface="Arial" panose="020B0604020202020204" pitchFamily="34" charset="0"/>
                          </a:rPr>
                          <m:t>𝒓𝒂𝒊𝒏𝒚</m:t>
                        </m:r>
                      </m:e>
                    </m:d>
                  </m:oMath>
                </a14:m>
                <a:r>
                  <a:rPr lang="en-US" sz="2400" dirty="0">
                    <a:latin typeface="Avenir Next" panose="020B0503020202020204" pitchFamily="34" charset="0"/>
                    <a:ea typeface="MingLiU_HKSCS" panose="02020500000000000000" pitchFamily="18" charset="-120"/>
                    <a:cs typeface="Arial" panose="020B0604020202020204" pitchFamily="34" charset="0"/>
                  </a:rPr>
                  <a:t> can only capture so much, a la multinomial interaction terms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4D92FCB-CB47-2941-A9F0-5B43155D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719" y="1613611"/>
                <a:ext cx="5408675" cy="2934137"/>
              </a:xfrm>
              <a:prstGeom prst="rect">
                <a:avLst/>
              </a:prstGeom>
              <a:blipFill>
                <a:blip r:embed="rId3"/>
                <a:stretch>
                  <a:fillRect l="-1405" t="-1724" r="-2576" b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31CE16A-7C7D-7040-A4B3-F0765D710ADF}"/>
              </a:ext>
            </a:extLst>
          </p:cNvPr>
          <p:cNvSpPr txBox="1"/>
          <p:nvPr/>
        </p:nvSpPr>
        <p:spPr>
          <a:xfrm>
            <a:off x="2892771" y="52920"/>
            <a:ext cx="640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Next" panose="020B0503020202020204" pitchFamily="34" charset="0"/>
                <a:ea typeface="MingLiU_HKSCS" panose="02020500000000000000" pitchFamily="18" charset="-120"/>
                <a:cs typeface="Arial" panose="020B0604020202020204" pitchFamily="34" charset="0"/>
              </a:rPr>
              <a:t>Generalized Additive Models (GAMs)</a:t>
            </a:r>
          </a:p>
        </p:txBody>
      </p:sp>
    </p:spTree>
    <p:extLst>
      <p:ext uri="{BB962C8B-B14F-4D97-AF65-F5344CB8AC3E}">
        <p14:creationId xmlns:p14="http://schemas.microsoft.com/office/powerpoint/2010/main" val="197404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8787</Words>
  <Application>Microsoft Macintosh PowerPoint</Application>
  <PresentationFormat>Widescreen</PresentationFormat>
  <Paragraphs>2613</Paragraphs>
  <Slides>152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5" baseType="lpstr">
      <vt:lpstr>MingLiU_HKSCS</vt:lpstr>
      <vt:lpstr>Arial</vt:lpstr>
      <vt:lpstr>Arial Black</vt:lpstr>
      <vt:lpstr>Avenir Light</vt:lpstr>
      <vt:lpstr>Avenir Medium</vt:lpstr>
      <vt:lpstr>Avenir Next</vt:lpstr>
      <vt:lpstr>Avenir Roman</vt:lpstr>
      <vt:lpstr>Calibri</vt:lpstr>
      <vt:lpstr>Calibri Light</vt:lpstr>
      <vt:lpstr>Cambria Math</vt:lpstr>
      <vt:lpstr>Courier</vt:lpstr>
      <vt:lpstr>Karla</vt:lpstr>
      <vt:lpstr>Office Theme</vt:lpstr>
      <vt:lpstr>Lab 11: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Roadmap:</dc:title>
  <dc:creator>Microsoft Office User</dc:creator>
  <cp:lastModifiedBy>Microsoft Office User</cp:lastModifiedBy>
  <cp:revision>315</cp:revision>
  <cp:lastPrinted>2020-02-26T18:13:23Z</cp:lastPrinted>
  <dcterms:created xsi:type="dcterms:W3CDTF">2020-02-22T17:06:58Z</dcterms:created>
  <dcterms:modified xsi:type="dcterms:W3CDTF">2020-04-20T20:05:48Z</dcterms:modified>
</cp:coreProperties>
</file>